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306" r:id="rId2"/>
    <p:sldId id="317" r:id="rId3"/>
    <p:sldId id="266" r:id="rId4"/>
    <p:sldId id="259" r:id="rId5"/>
    <p:sldId id="313" r:id="rId6"/>
    <p:sldId id="307" r:id="rId7"/>
    <p:sldId id="314" r:id="rId8"/>
    <p:sldId id="315" r:id="rId9"/>
    <p:sldId id="316" r:id="rId10"/>
    <p:sldId id="308" r:id="rId11"/>
    <p:sldId id="318" r:id="rId12"/>
    <p:sldId id="319" r:id="rId13"/>
    <p:sldId id="330" r:id="rId14"/>
    <p:sldId id="321" r:id="rId15"/>
    <p:sldId id="323" r:id="rId16"/>
    <p:sldId id="322" r:id="rId17"/>
    <p:sldId id="334" r:id="rId18"/>
    <p:sldId id="336" r:id="rId19"/>
    <p:sldId id="333" r:id="rId20"/>
    <p:sldId id="311" r:id="rId21"/>
    <p:sldId id="337" r:id="rId22"/>
    <p:sldId id="332" r:id="rId23"/>
    <p:sldId id="335" r:id="rId24"/>
    <p:sldId id="338" r:id="rId25"/>
    <p:sldId id="324" r:id="rId26"/>
    <p:sldId id="325" r:id="rId27"/>
    <p:sldId id="326" r:id="rId28"/>
    <p:sldId id="339" r:id="rId29"/>
    <p:sldId id="340" r:id="rId30"/>
    <p:sldId id="341" r:id="rId31"/>
    <p:sldId id="351" r:id="rId32"/>
    <p:sldId id="349" r:id="rId33"/>
    <p:sldId id="348" r:id="rId34"/>
    <p:sldId id="347" r:id="rId35"/>
    <p:sldId id="350" r:id="rId36"/>
    <p:sldId id="345" r:id="rId37"/>
    <p:sldId id="353" r:id="rId38"/>
    <p:sldId id="342" r:id="rId39"/>
    <p:sldId id="356" r:id="rId40"/>
    <p:sldId id="357" r:id="rId41"/>
    <p:sldId id="354" r:id="rId42"/>
    <p:sldId id="355" r:id="rId43"/>
    <p:sldId id="343" r:id="rId44"/>
    <p:sldId id="358" r:id="rId45"/>
    <p:sldId id="344" r:id="rId46"/>
    <p:sldId id="365" r:id="rId47"/>
    <p:sldId id="367" r:id="rId48"/>
    <p:sldId id="368" r:id="rId49"/>
    <p:sldId id="369" r:id="rId50"/>
    <p:sldId id="366" r:id="rId51"/>
    <p:sldId id="359" r:id="rId52"/>
    <p:sldId id="269" r:id="rId53"/>
    <p:sldId id="262" r:id="rId54"/>
    <p:sldId id="360" r:id="rId55"/>
    <p:sldId id="274" r:id="rId56"/>
    <p:sldId id="277" r:id="rId57"/>
    <p:sldId id="291" r:id="rId58"/>
    <p:sldId id="370" r:id="rId59"/>
    <p:sldId id="268" r:id="rId60"/>
    <p:sldId id="361" r:id="rId61"/>
    <p:sldId id="371" r:id="rId62"/>
    <p:sldId id="372" r:id="rId63"/>
    <p:sldId id="362" r:id="rId64"/>
    <p:sldId id="363" r:id="rId65"/>
    <p:sldId id="364" r:id="rId66"/>
    <p:sldId id="328" r:id="rId67"/>
    <p:sldId id="329" r:id="rId68"/>
    <p:sldId id="373" r:id="rId69"/>
    <p:sldId id="374" r:id="rId70"/>
    <p:sldId id="379" r:id="rId71"/>
    <p:sldId id="375" r:id="rId72"/>
    <p:sldId id="376" r:id="rId73"/>
    <p:sldId id="377" r:id="rId74"/>
    <p:sldId id="378" r:id="rId75"/>
    <p:sldId id="380" r:id="rId76"/>
    <p:sldId id="381" r:id="rId77"/>
    <p:sldId id="382" r:id="rId78"/>
    <p:sldId id="383" r:id="rId79"/>
    <p:sldId id="282" r:id="rId80"/>
    <p:sldId id="283" r:id="rId81"/>
    <p:sldId id="284" r:id="rId82"/>
    <p:sldId id="305" r:id="rId83"/>
    <p:sldId id="285" r:id="rId84"/>
    <p:sldId id="286" r:id="rId85"/>
    <p:sldId id="287" r:id="rId86"/>
    <p:sldId id="302" r:id="rId87"/>
    <p:sldId id="303" r:id="rId88"/>
    <p:sldId id="304" r:id="rId89"/>
    <p:sldId id="281" r:id="rId90"/>
    <p:sldId id="384" r:id="rId91"/>
    <p:sldId id="385" r:id="rId92"/>
    <p:sldId id="386" r:id="rId93"/>
    <p:sldId id="388" r:id="rId94"/>
    <p:sldId id="389" r:id="rId95"/>
    <p:sldId id="390" r:id="rId96"/>
    <p:sldId id="391" r:id="rId97"/>
    <p:sldId id="392" r:id="rId98"/>
    <p:sldId id="387" r:id="rId99"/>
    <p:sldId id="393" r:id="rId100"/>
    <p:sldId id="402" r:id="rId101"/>
    <p:sldId id="401" r:id="rId102"/>
    <p:sldId id="394" r:id="rId103"/>
    <p:sldId id="395" r:id="rId104"/>
    <p:sldId id="403" r:id="rId105"/>
    <p:sldId id="404" r:id="rId106"/>
    <p:sldId id="399" r:id="rId107"/>
    <p:sldId id="405" r:id="rId108"/>
    <p:sldId id="406" r:id="rId109"/>
    <p:sldId id="396" r:id="rId110"/>
    <p:sldId id="397" r:id="rId111"/>
    <p:sldId id="398" r:id="rId112"/>
    <p:sldId id="400" r:id="rId113"/>
    <p:sldId id="407" r:id="rId114"/>
    <p:sldId id="408" r:id="rId115"/>
    <p:sldId id="409" r:id="rId116"/>
    <p:sldId id="410" r:id="rId117"/>
    <p:sldId id="411" r:id="rId1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88FD"/>
    <a:srgbClr val="275AFD"/>
    <a:srgbClr val="0230C2"/>
    <a:srgbClr val="106AB4"/>
    <a:srgbClr val="1275B2"/>
    <a:srgbClr val="F38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6279" autoAdjust="0"/>
  </p:normalViewPr>
  <p:slideViewPr>
    <p:cSldViewPr snapToGrid="0">
      <p:cViewPr varScale="1">
        <p:scale>
          <a:sx n="111" d="100"/>
          <a:sy n="111" d="100"/>
        </p:scale>
        <p:origin x="6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13CBC-7343-43A9-91B2-0E3A329EFF12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103F4-997F-414C-90C4-1317CA11A3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787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BF99C-B352-48A6-8E91-DDACEABD617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18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CA4B3-1649-E5EC-CCB3-D63C4C9E0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9A0560-754F-08AD-83EA-D49112ED3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857190-EA99-BF3F-79EA-42A742CF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561F6-1D05-1662-8F59-E35CDE9C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495E6-AACF-5C62-FC7A-6C2B58A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88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36FE8-8AAE-9BC2-7625-917B735E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76AE87-285D-AE05-06AB-214797580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478CBE-1DA0-D10E-ADFE-9E505345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C52A2A-4DFA-8F40-B10E-062249C0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5DDA02-0AA6-827E-62E5-13153D55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349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636A0F-B916-7C26-A790-6BD31EEBC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F5A6EB-29AA-1287-F772-7AE9E38B7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411D0-0A63-A6BF-27D0-38B430604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AFCDEE-4CF6-EB5B-D8EE-0A1B7AD4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FD89E-3B7D-BFCB-867E-F1504B24B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1682F-D76A-67E6-980F-42E8F85B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8E26B-0936-1D4F-5636-F9B8B7163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DA1D46-BD77-11F0-A490-6A560C041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5EF65-1C14-19CE-1E84-34AC5F97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3673B0-9D09-6532-49A6-A29AAAF7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8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379FC-D90B-6B48-F711-D646D7382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0CDF7D-8721-CB9D-6A13-A1644C155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6BE60-7146-6317-C2B4-35195DC2F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5E2A9-B810-3044-9BD4-C6D46815C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19873A-B3D8-CA90-10BA-87222BA4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7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F2F50-221D-DF45-084D-2905BD1C4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ADC6AB-4851-3EDD-1C53-70E7A7740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BF8F21-8163-E950-E157-F60732872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64D3C6-923B-52E3-71D3-81608A10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2D5208-7E6D-7DF3-583A-D7C05DCA2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764D8E-6FCF-F8D7-9816-10D2A6F65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02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190F6-5FB6-54DA-06AE-DE3134A54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4EBB29-2055-68C0-82D4-24153C651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B5696A-B65F-6D97-6B0F-5884161A6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F4C089-4F98-3FC2-8DEC-DCDB74814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CD91DC-67B9-FF88-4959-5052D6416F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C6D799-60E6-A85D-41DD-C1BD4228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B6F14E-1138-5565-E82F-5EB7D589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EC71A9-153C-608C-E437-E22D4B3F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65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DA4DA2-42E8-116C-89C7-16D1B049C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8C95CB6-0189-61D6-B957-9D546CAB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65B07D-D739-7A96-7F68-1F29A1299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1C0F5E-5B87-C34A-A66B-620121C2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69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A98FA4-DE1E-C01F-9E33-AC496EB16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79D25C-E43C-511E-740D-87364AFA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A7232-F033-84C4-C6D0-FCFA9094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51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1DE16-B17B-09AF-CD2E-2A92F831A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25EB9D-DE3F-F680-6241-2FD0CB511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BAAA78-DF2B-A614-50A1-776A85179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5715EE-3723-0C15-A730-76FBEBED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5AC4FE-15FE-3F35-9D06-77F6E3117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F83BFA-6DC6-486E-9A83-1B34C36D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15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21D0E-9364-6299-870C-7C99FE36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6E3D59-6DFE-DBFB-8C2C-E680CEB64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EC7194-A52A-CF79-D47C-4CBE1F87E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2E4842-61A5-D25C-4C11-FC6DC545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9E605D-5C2F-4937-CE7F-512E0536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AB8919-DE2E-A31D-FFFA-A1139AAFB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35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AD0268-25CB-0D54-06DD-710E528D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7F84FD-6863-C594-A21A-E5BA88A99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58F47-2EB8-FCBB-6A3D-620925366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E5A5B-C7CD-46F3-8087-2D1EEA846FA1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2B8BFC-4E9B-2AAE-B39A-0D0DDB86F2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364FF9-6FA4-B9B7-3533-30D133D6E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17E02-4CE4-4C60-9816-2902F6F2EA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3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ai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&#46041;&#50689;&#49345;/12%20RAG&#52311;&#48391;%20(&#44256;&#44061;&#49468;&#53552;).mp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&#46041;&#50689;&#49345;/2%20&#51068;&#48152;&#52311;&#48391;%20(&#44148;&#44053;&#48372;&#54744;).mp4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91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7502AE1-FEB0-F3D3-DAA1-BF5BF30B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512" y="2082481"/>
            <a:ext cx="3410669" cy="28474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55C145-26D6-514E-E5C9-3F9D1E5EC617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오픈</a:t>
            </a:r>
            <a:r>
              <a:rPr lang="en-US" altLang="ko-KR" sz="2100" b="1" dirty="0"/>
              <a:t>AI</a:t>
            </a:r>
            <a:r>
              <a:rPr lang="ko-KR" altLang="en-US" sz="2100" b="1" dirty="0"/>
              <a:t>의 </a:t>
            </a:r>
            <a:r>
              <a:rPr lang="en-US" altLang="ko-KR" sz="2100" b="1" dirty="0"/>
              <a:t>API</a:t>
            </a:r>
            <a:r>
              <a:rPr lang="ko-KR" altLang="en-US" sz="2100" b="1" dirty="0"/>
              <a:t>키 발급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DC1884-324D-D0CF-FF3D-5A69BC9A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00" y="1673459"/>
            <a:ext cx="6531586" cy="4390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1675D1-3547-4D60-082A-CBDDB507CA47}"/>
              </a:ext>
            </a:extLst>
          </p:cNvPr>
          <p:cNvSpPr txBox="1"/>
          <p:nvPr/>
        </p:nvSpPr>
        <p:spPr>
          <a:xfrm>
            <a:off x="208338" y="877330"/>
            <a:ext cx="26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답변 받아오기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0022841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20652-BA78-F73E-36CE-741F9CAFF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89F415-706A-307C-6C52-943F251C0908}"/>
              </a:ext>
            </a:extLst>
          </p:cNvPr>
          <p:cNvSpPr/>
          <p:nvPr/>
        </p:nvSpPr>
        <p:spPr>
          <a:xfrm>
            <a:off x="208338" y="124285"/>
            <a:ext cx="285403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번역 </a:t>
            </a:r>
            <a:r>
              <a:rPr lang="en-US" altLang="ko-KR" sz="2100" b="1" dirty="0"/>
              <a:t>AI </a:t>
            </a:r>
            <a:r>
              <a:rPr lang="ko-KR" altLang="en-US" sz="2100" b="1" dirty="0"/>
              <a:t>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2E1223-341B-E62E-DD69-9DBBA0B09025}"/>
              </a:ext>
            </a:extLst>
          </p:cNvPr>
          <p:cNvSpPr txBox="1"/>
          <p:nvPr/>
        </p:nvSpPr>
        <p:spPr>
          <a:xfrm>
            <a:off x="384621" y="878476"/>
            <a:ext cx="403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딥시크</a:t>
            </a:r>
            <a:r>
              <a:rPr lang="ko-KR" altLang="en-US" dirty="0"/>
              <a:t> 양자화 모델은 영어만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0057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0F057-B7C1-1473-AB86-23CC81E30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CA387A-7157-1E44-F181-8EBDE8EDF844}"/>
              </a:ext>
            </a:extLst>
          </p:cNvPr>
          <p:cNvSpPr/>
          <p:nvPr/>
        </p:nvSpPr>
        <p:spPr>
          <a:xfrm>
            <a:off x="875876" y="2462842"/>
            <a:ext cx="1237597" cy="966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한글 질문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2EE095-EF70-CCA5-5E7F-9D2805048389}"/>
              </a:ext>
            </a:extLst>
          </p:cNvPr>
          <p:cNvSpPr/>
          <p:nvPr/>
        </p:nvSpPr>
        <p:spPr>
          <a:xfrm>
            <a:off x="3020979" y="2462842"/>
            <a:ext cx="1237597" cy="966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번역 </a:t>
            </a:r>
            <a:r>
              <a:rPr lang="en-US" altLang="ko-KR" dirty="0">
                <a:solidFill>
                  <a:schemeClr val="tx1"/>
                </a:solidFill>
              </a:rPr>
              <a:t>AI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한국어 </a:t>
            </a:r>
            <a:r>
              <a:rPr lang="en-US" altLang="ko-KR" sz="1000" dirty="0">
                <a:solidFill>
                  <a:schemeClr val="tx1"/>
                </a:solidFill>
              </a:rPr>
              <a:t>=&gt; </a:t>
            </a:r>
            <a:r>
              <a:rPr lang="ko-KR" altLang="en-US" sz="1000" dirty="0">
                <a:solidFill>
                  <a:schemeClr val="tx1"/>
                </a:solidFill>
              </a:rPr>
              <a:t>영어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52CF3B8-283C-0A02-843C-B27CBB91D1F6}"/>
              </a:ext>
            </a:extLst>
          </p:cNvPr>
          <p:cNvSpPr/>
          <p:nvPr/>
        </p:nvSpPr>
        <p:spPr>
          <a:xfrm>
            <a:off x="2282554" y="2717321"/>
            <a:ext cx="569344" cy="500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0BE01C5-C663-DA81-F829-B73267558A5D}"/>
              </a:ext>
            </a:extLst>
          </p:cNvPr>
          <p:cNvSpPr/>
          <p:nvPr/>
        </p:nvSpPr>
        <p:spPr>
          <a:xfrm>
            <a:off x="4427657" y="2717321"/>
            <a:ext cx="569344" cy="500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77372-3E20-F938-A2E9-EEB0CADA9B6D}"/>
              </a:ext>
            </a:extLst>
          </p:cNvPr>
          <p:cNvSpPr/>
          <p:nvPr/>
        </p:nvSpPr>
        <p:spPr>
          <a:xfrm>
            <a:off x="5166082" y="2462841"/>
            <a:ext cx="1237597" cy="966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딥시크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답변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BBB550-C805-7607-9EB6-363721734C46}"/>
              </a:ext>
            </a:extLst>
          </p:cNvPr>
          <p:cNvSpPr/>
          <p:nvPr/>
        </p:nvSpPr>
        <p:spPr>
          <a:xfrm>
            <a:off x="7308310" y="2462841"/>
            <a:ext cx="1237597" cy="966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번역 </a:t>
            </a:r>
            <a:r>
              <a:rPr lang="en-US" altLang="ko-KR" dirty="0">
                <a:solidFill>
                  <a:schemeClr val="tx1"/>
                </a:solidFill>
              </a:rPr>
              <a:t>AI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영어 </a:t>
            </a:r>
            <a:r>
              <a:rPr lang="en-US" altLang="ko-KR" sz="1000" dirty="0">
                <a:solidFill>
                  <a:schemeClr val="tx1"/>
                </a:solidFill>
              </a:rPr>
              <a:t>=&gt; </a:t>
            </a:r>
            <a:r>
              <a:rPr lang="ko-KR" altLang="en-US" sz="1000" dirty="0">
                <a:solidFill>
                  <a:schemeClr val="tx1"/>
                </a:solidFill>
              </a:rPr>
              <a:t>한국어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4FA29BF-2C84-A59D-0F5D-F13E1AA5D7A6}"/>
              </a:ext>
            </a:extLst>
          </p:cNvPr>
          <p:cNvSpPr/>
          <p:nvPr/>
        </p:nvSpPr>
        <p:spPr>
          <a:xfrm>
            <a:off x="6569885" y="2717320"/>
            <a:ext cx="569344" cy="500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65A1C7-E15E-6683-7348-CAB5496CA1E6}"/>
              </a:ext>
            </a:extLst>
          </p:cNvPr>
          <p:cNvSpPr/>
          <p:nvPr/>
        </p:nvSpPr>
        <p:spPr>
          <a:xfrm>
            <a:off x="9453413" y="2462841"/>
            <a:ext cx="1424499" cy="966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한국어 답변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53CC641-ED67-1488-4BC5-47A58F1CDCF1}"/>
              </a:ext>
            </a:extLst>
          </p:cNvPr>
          <p:cNvSpPr/>
          <p:nvPr/>
        </p:nvSpPr>
        <p:spPr>
          <a:xfrm>
            <a:off x="8714988" y="2717320"/>
            <a:ext cx="569344" cy="500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F8BE1-C030-F936-64C7-7FB146E745FC}"/>
              </a:ext>
            </a:extLst>
          </p:cNvPr>
          <p:cNvSpPr txBox="1"/>
          <p:nvPr/>
        </p:nvSpPr>
        <p:spPr>
          <a:xfrm>
            <a:off x="1014697" y="3560696"/>
            <a:ext cx="959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AI</a:t>
            </a:r>
            <a:r>
              <a:rPr lang="ko-KR" altLang="en-US" sz="1200" dirty="0"/>
              <a:t>가 뭐냐</a:t>
            </a:r>
            <a:r>
              <a:rPr lang="en-US" altLang="ko-KR" sz="1200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EC489-35D1-72BC-2EC8-997A72CB92E0}"/>
              </a:ext>
            </a:extLst>
          </p:cNvPr>
          <p:cNvSpPr txBox="1"/>
          <p:nvPr/>
        </p:nvSpPr>
        <p:spPr>
          <a:xfrm>
            <a:off x="3159800" y="3560696"/>
            <a:ext cx="959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What is AI?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CB011C-5C3F-0EB8-CCDF-894F36A55743}"/>
              </a:ext>
            </a:extLst>
          </p:cNvPr>
          <p:cNvSpPr txBox="1"/>
          <p:nvPr/>
        </p:nvSpPr>
        <p:spPr>
          <a:xfrm>
            <a:off x="5166082" y="3558682"/>
            <a:ext cx="13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It is an Artificial Intelligence.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7AF006-1476-0F35-C16B-1895A530FE05}"/>
              </a:ext>
            </a:extLst>
          </p:cNvPr>
          <p:cNvSpPr txBox="1"/>
          <p:nvPr/>
        </p:nvSpPr>
        <p:spPr>
          <a:xfrm>
            <a:off x="7334417" y="3606862"/>
            <a:ext cx="138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인공지능입니다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B8C2E7-7ECB-C43A-2FA0-15A03C98C4C4}"/>
              </a:ext>
            </a:extLst>
          </p:cNvPr>
          <p:cNvSpPr txBox="1"/>
          <p:nvPr/>
        </p:nvSpPr>
        <p:spPr>
          <a:xfrm>
            <a:off x="9502752" y="3624552"/>
            <a:ext cx="138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인공지능입니다</a:t>
            </a:r>
            <a:r>
              <a:rPr lang="en-US" altLang="ko-KR" sz="1200" dirty="0"/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EE66B1-586A-40B8-DBA4-E7249DB790B1}"/>
              </a:ext>
            </a:extLst>
          </p:cNvPr>
          <p:cNvSpPr/>
          <p:nvPr/>
        </p:nvSpPr>
        <p:spPr>
          <a:xfrm>
            <a:off x="208338" y="124285"/>
            <a:ext cx="285403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번역 </a:t>
            </a:r>
            <a:r>
              <a:rPr lang="en-US" altLang="ko-KR" sz="2100" b="1" dirty="0"/>
              <a:t>AI </a:t>
            </a:r>
            <a:r>
              <a:rPr lang="ko-KR" altLang="en-US" sz="2100" b="1" dirty="0"/>
              <a:t>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3DBE75-A84E-500A-9040-B69F1C884EB3}"/>
              </a:ext>
            </a:extLst>
          </p:cNvPr>
          <p:cNvSpPr txBox="1"/>
          <p:nvPr/>
        </p:nvSpPr>
        <p:spPr>
          <a:xfrm>
            <a:off x="384621" y="878476"/>
            <a:ext cx="403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딥시크</a:t>
            </a:r>
            <a:r>
              <a:rPr lang="ko-KR" altLang="en-US" dirty="0"/>
              <a:t> 양자화 모델은 영어만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17991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6F4AC61-CBA9-4DCA-CD40-A736DFB54660}"/>
              </a:ext>
            </a:extLst>
          </p:cNvPr>
          <p:cNvSpPr/>
          <p:nvPr/>
        </p:nvSpPr>
        <p:spPr>
          <a:xfrm>
            <a:off x="875876" y="2462842"/>
            <a:ext cx="1237597" cy="966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한글 질문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7C2479-C04C-3BC7-D9A5-1BC862B7A022}"/>
              </a:ext>
            </a:extLst>
          </p:cNvPr>
          <p:cNvSpPr/>
          <p:nvPr/>
        </p:nvSpPr>
        <p:spPr>
          <a:xfrm>
            <a:off x="3020979" y="2462842"/>
            <a:ext cx="1237597" cy="966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번역 </a:t>
            </a:r>
            <a:r>
              <a:rPr lang="en-US" altLang="ko-KR" dirty="0">
                <a:solidFill>
                  <a:schemeClr val="tx1"/>
                </a:solidFill>
              </a:rPr>
              <a:t>AI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한국어 </a:t>
            </a:r>
            <a:r>
              <a:rPr lang="en-US" altLang="ko-KR" sz="1000" dirty="0">
                <a:solidFill>
                  <a:schemeClr val="tx1"/>
                </a:solidFill>
              </a:rPr>
              <a:t>=&gt; </a:t>
            </a:r>
            <a:r>
              <a:rPr lang="ko-KR" altLang="en-US" sz="1000" dirty="0">
                <a:solidFill>
                  <a:schemeClr val="tx1"/>
                </a:solidFill>
              </a:rPr>
              <a:t>영어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9B8EBDC-3E17-7657-EC94-D4D565D343E5}"/>
              </a:ext>
            </a:extLst>
          </p:cNvPr>
          <p:cNvSpPr/>
          <p:nvPr/>
        </p:nvSpPr>
        <p:spPr>
          <a:xfrm>
            <a:off x="2282554" y="2717321"/>
            <a:ext cx="569344" cy="500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53BF59D-8062-9978-149B-4027DB3163E3}"/>
              </a:ext>
            </a:extLst>
          </p:cNvPr>
          <p:cNvSpPr/>
          <p:nvPr/>
        </p:nvSpPr>
        <p:spPr>
          <a:xfrm>
            <a:off x="4427657" y="2717321"/>
            <a:ext cx="569344" cy="500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CF3512-E58B-58BE-CF1A-C590BE5450DF}"/>
              </a:ext>
            </a:extLst>
          </p:cNvPr>
          <p:cNvSpPr/>
          <p:nvPr/>
        </p:nvSpPr>
        <p:spPr>
          <a:xfrm>
            <a:off x="5166082" y="2462841"/>
            <a:ext cx="1237597" cy="966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딥시크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답변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65C9E3-2794-A24C-F6FF-6A25C9CA3E52}"/>
              </a:ext>
            </a:extLst>
          </p:cNvPr>
          <p:cNvSpPr/>
          <p:nvPr/>
        </p:nvSpPr>
        <p:spPr>
          <a:xfrm>
            <a:off x="7308310" y="2462841"/>
            <a:ext cx="1237597" cy="966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번역 </a:t>
            </a:r>
            <a:r>
              <a:rPr lang="en-US" altLang="ko-KR" dirty="0">
                <a:solidFill>
                  <a:schemeClr val="tx1"/>
                </a:solidFill>
              </a:rPr>
              <a:t>AI</a:t>
            </a:r>
          </a:p>
          <a:p>
            <a:pPr algn="ctr"/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영어 </a:t>
            </a:r>
            <a:r>
              <a:rPr lang="en-US" altLang="ko-KR" sz="1000" dirty="0">
                <a:solidFill>
                  <a:schemeClr val="tx1"/>
                </a:solidFill>
              </a:rPr>
              <a:t>=&gt; </a:t>
            </a:r>
            <a:r>
              <a:rPr lang="ko-KR" altLang="en-US" sz="1000" dirty="0">
                <a:solidFill>
                  <a:schemeClr val="tx1"/>
                </a:solidFill>
              </a:rPr>
              <a:t>한국어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C14E84A-063F-0C2A-1820-692932FE8E8E}"/>
              </a:ext>
            </a:extLst>
          </p:cNvPr>
          <p:cNvSpPr/>
          <p:nvPr/>
        </p:nvSpPr>
        <p:spPr>
          <a:xfrm>
            <a:off x="6569885" y="2717320"/>
            <a:ext cx="569344" cy="500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397047-F36B-2475-4F5D-AA983256AFED}"/>
              </a:ext>
            </a:extLst>
          </p:cNvPr>
          <p:cNvSpPr/>
          <p:nvPr/>
        </p:nvSpPr>
        <p:spPr>
          <a:xfrm>
            <a:off x="9453413" y="2462841"/>
            <a:ext cx="1424499" cy="9661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한국어 답변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90FB914-0E0A-3FF7-1A51-DDDF2A048182}"/>
              </a:ext>
            </a:extLst>
          </p:cNvPr>
          <p:cNvSpPr/>
          <p:nvPr/>
        </p:nvSpPr>
        <p:spPr>
          <a:xfrm>
            <a:off x="8714988" y="2717320"/>
            <a:ext cx="569344" cy="50033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A56858-E7C1-F499-8E3C-1389EFDFB939}"/>
              </a:ext>
            </a:extLst>
          </p:cNvPr>
          <p:cNvSpPr txBox="1"/>
          <p:nvPr/>
        </p:nvSpPr>
        <p:spPr>
          <a:xfrm>
            <a:off x="1014697" y="3560696"/>
            <a:ext cx="959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AI</a:t>
            </a:r>
            <a:r>
              <a:rPr lang="ko-KR" altLang="en-US" sz="1200" dirty="0"/>
              <a:t>가 뭐냐</a:t>
            </a:r>
            <a:r>
              <a:rPr lang="en-US" altLang="ko-KR" sz="1200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05DDC-CE0D-FF85-F4D6-906AFAE1D1AA}"/>
              </a:ext>
            </a:extLst>
          </p:cNvPr>
          <p:cNvSpPr txBox="1"/>
          <p:nvPr/>
        </p:nvSpPr>
        <p:spPr>
          <a:xfrm>
            <a:off x="3159800" y="3560696"/>
            <a:ext cx="959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What is AI?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930F12-EA21-766C-562A-EBDC001868CB}"/>
              </a:ext>
            </a:extLst>
          </p:cNvPr>
          <p:cNvSpPr txBox="1"/>
          <p:nvPr/>
        </p:nvSpPr>
        <p:spPr>
          <a:xfrm>
            <a:off x="5166082" y="3558682"/>
            <a:ext cx="1380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It is an Artificial Intelligence.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D25CA0-6606-2DCA-13ED-009C8C183938}"/>
              </a:ext>
            </a:extLst>
          </p:cNvPr>
          <p:cNvSpPr txBox="1"/>
          <p:nvPr/>
        </p:nvSpPr>
        <p:spPr>
          <a:xfrm>
            <a:off x="7334417" y="3606862"/>
            <a:ext cx="138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인공지능입니다</a:t>
            </a:r>
            <a:r>
              <a:rPr lang="en-US" altLang="ko-KR" sz="12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F2381-ED4B-AD69-EC74-50D0559DEC50}"/>
              </a:ext>
            </a:extLst>
          </p:cNvPr>
          <p:cNvSpPr txBox="1"/>
          <p:nvPr/>
        </p:nvSpPr>
        <p:spPr>
          <a:xfrm>
            <a:off x="9502752" y="3624552"/>
            <a:ext cx="138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인공지능입니다</a:t>
            </a:r>
            <a:r>
              <a:rPr lang="en-US" altLang="ko-KR" sz="1200" dirty="0"/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AC296D-B429-1878-26DB-F61669E6D22B}"/>
              </a:ext>
            </a:extLst>
          </p:cNvPr>
          <p:cNvSpPr/>
          <p:nvPr/>
        </p:nvSpPr>
        <p:spPr>
          <a:xfrm>
            <a:off x="208338" y="124285"/>
            <a:ext cx="285403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번역 </a:t>
            </a:r>
            <a:r>
              <a:rPr lang="en-US" altLang="ko-KR" sz="2100" b="1" dirty="0"/>
              <a:t>AI </a:t>
            </a:r>
            <a:r>
              <a:rPr lang="ko-KR" altLang="en-US" sz="2100" b="1" dirty="0"/>
              <a:t>이용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263CD-040E-C439-2E0D-3BBA43DC0397}"/>
              </a:ext>
            </a:extLst>
          </p:cNvPr>
          <p:cNvSpPr txBox="1"/>
          <p:nvPr/>
        </p:nvSpPr>
        <p:spPr>
          <a:xfrm>
            <a:off x="384621" y="878476"/>
            <a:ext cx="403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딥시크</a:t>
            </a:r>
            <a:r>
              <a:rPr lang="ko-KR" altLang="en-US" dirty="0"/>
              <a:t> 양자화 모델은 영어만 가능</a:t>
            </a:r>
            <a:endParaRPr lang="en-US" altLang="ko-K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C29893-93F5-6524-46D5-7B57BECC6737}"/>
              </a:ext>
            </a:extLst>
          </p:cNvPr>
          <p:cNvSpPr txBox="1"/>
          <p:nvPr/>
        </p:nvSpPr>
        <p:spPr>
          <a:xfrm>
            <a:off x="3038008" y="4728172"/>
            <a:ext cx="56683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dirty="0"/>
              <a:t>질문</a:t>
            </a:r>
            <a:r>
              <a:rPr lang="en-US" altLang="ko-KR" sz="3800" dirty="0"/>
              <a:t>: AI</a:t>
            </a:r>
            <a:r>
              <a:rPr lang="ko-KR" altLang="en-US" sz="3800" dirty="0"/>
              <a:t>가 뭐냐</a:t>
            </a:r>
            <a:r>
              <a:rPr lang="en-US" altLang="ko-KR" sz="3800" dirty="0"/>
              <a:t>?</a:t>
            </a:r>
          </a:p>
          <a:p>
            <a:endParaRPr lang="en-US" altLang="ko-KR" sz="1200" dirty="0"/>
          </a:p>
          <a:p>
            <a:r>
              <a:rPr lang="ko-KR" altLang="en-US" sz="3800" dirty="0"/>
              <a:t>답변</a:t>
            </a:r>
            <a:r>
              <a:rPr lang="en-US" altLang="ko-KR" sz="3800" dirty="0"/>
              <a:t>: </a:t>
            </a:r>
            <a:r>
              <a:rPr lang="ko-KR" altLang="en-US" sz="3800" dirty="0"/>
              <a:t>인공지능입니다</a:t>
            </a:r>
            <a:r>
              <a:rPr lang="en-US" altLang="ko-KR" sz="3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63549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6A2E2-09DE-FC32-A555-97F32997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E20508-E687-F4D4-7153-C0ADFB6AE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597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802E0A-9ED8-89C6-E3E4-C9B57EE9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96" y="877093"/>
            <a:ext cx="6939831" cy="57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335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6552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787E44-C45A-FA85-68A6-A59DAB82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79" y="380234"/>
            <a:ext cx="7545384" cy="604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285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2626517-E50F-49B0-114A-35A61E0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620" y="673205"/>
            <a:ext cx="6969131" cy="561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146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1F7DF-431D-C93A-CA67-4B2AC2D3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721" y="1337687"/>
            <a:ext cx="5930031" cy="515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103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CFF70-AEA8-A2A0-9667-357613428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16" y="831050"/>
            <a:ext cx="9028622" cy="475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7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AD536-2A77-50CE-B1C4-024116B13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D59766-3F4F-0081-93C0-EFA6AAD79E8F}"/>
              </a:ext>
            </a:extLst>
          </p:cNvPr>
          <p:cNvSpPr/>
          <p:nvPr/>
        </p:nvSpPr>
        <p:spPr>
          <a:xfrm>
            <a:off x="3396354" y="2339379"/>
            <a:ext cx="4979895" cy="13423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800" b="1" dirty="0" err="1"/>
              <a:t>챗봇</a:t>
            </a:r>
            <a:r>
              <a:rPr lang="ko-KR" altLang="en-US" sz="3800" b="1" dirty="0"/>
              <a:t> </a:t>
            </a:r>
            <a:r>
              <a:rPr lang="en-US" altLang="ko-KR" sz="3800" b="1" dirty="0"/>
              <a:t>UI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6769452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CB481-FC44-68A7-C631-6E508E8CD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114" y="1291536"/>
            <a:ext cx="97059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885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0D9130-D64A-CD14-3295-56689483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57" y="1533809"/>
            <a:ext cx="9311765" cy="49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644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599E6-D3EB-37E5-558F-8CBE3AB8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DCAC36-F555-08B1-7249-D2D84878F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141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F80F4-C9A5-B480-109A-F5FB6BB7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1EEA5-9FF3-2B4E-CE35-A3D591D36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741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62C6C-1F4C-824B-7918-1F757B56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7DCE3D-9EC7-257D-6B61-59EE9855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407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B5C6F-5082-B870-BC45-07B963BB3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31BB37-29B8-ACCD-8EC6-7A29BF233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6161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D8293-0387-99ED-AC30-19053635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DDBB2-CF0D-290B-CB75-DC47C760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128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70262-44A7-174D-3A37-5AF4789AF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5D9CFE-04B3-D9C6-D81D-E47D505D8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96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073F3-9AA6-BF58-FFD1-DAB69D474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84E133-5801-D5B3-D3D0-373E81141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47" y="1631033"/>
            <a:ext cx="5785634" cy="44430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51A637A-E2DF-E0C4-4E36-5CDFA632649B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챗봇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UI</a:t>
            </a:r>
            <a:endParaRPr lang="ko-KR" alt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9C936-2D27-9722-49DE-ED0627CFAC7D}"/>
              </a:ext>
            </a:extLst>
          </p:cNvPr>
          <p:cNvSpPr txBox="1"/>
          <p:nvPr/>
        </p:nvSpPr>
        <p:spPr>
          <a:xfrm>
            <a:off x="208338" y="775268"/>
            <a:ext cx="26297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LLM </a:t>
            </a:r>
            <a:r>
              <a:rPr lang="ko-KR" altLang="en-US" sz="1500" dirty="0"/>
              <a:t>연결이 안된 </a:t>
            </a:r>
            <a:r>
              <a:rPr lang="ko-KR" altLang="en-US" sz="1500" dirty="0" err="1"/>
              <a:t>챗봇</a:t>
            </a:r>
            <a:r>
              <a:rPr lang="ko-KR" altLang="en-US" sz="1500" dirty="0"/>
              <a:t> </a:t>
            </a:r>
            <a:r>
              <a:rPr lang="en-US" altLang="ko-KR" sz="1500" dirty="0"/>
              <a:t>UI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FB488D-0B6F-8647-9000-FD253E60ABF4}"/>
              </a:ext>
            </a:extLst>
          </p:cNvPr>
          <p:cNvSpPr/>
          <p:nvPr/>
        </p:nvSpPr>
        <p:spPr>
          <a:xfrm>
            <a:off x="3016964" y="1638422"/>
            <a:ext cx="5787916" cy="44430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60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1A04-A978-6727-2845-EFFF4D332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3AD84F2-189C-CC4B-2B97-8F6DF9345818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챗봇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UI</a:t>
            </a:r>
            <a:endParaRPr lang="ko-KR" alt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5E7DA-1FA6-4793-595F-58940F9C9CBE}"/>
              </a:ext>
            </a:extLst>
          </p:cNvPr>
          <p:cNvSpPr txBox="1"/>
          <p:nvPr/>
        </p:nvSpPr>
        <p:spPr>
          <a:xfrm>
            <a:off x="208338" y="775268"/>
            <a:ext cx="26297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LLM </a:t>
            </a:r>
            <a:r>
              <a:rPr lang="ko-KR" altLang="en-US" sz="1500" dirty="0"/>
              <a:t>연결이 안된 </a:t>
            </a:r>
            <a:r>
              <a:rPr lang="ko-KR" altLang="en-US" sz="1500" dirty="0" err="1"/>
              <a:t>챗봇</a:t>
            </a:r>
            <a:r>
              <a:rPr lang="ko-KR" altLang="en-US" sz="1500" dirty="0"/>
              <a:t> </a:t>
            </a:r>
            <a:r>
              <a:rPr lang="en-US" altLang="ko-KR" sz="1500" dirty="0"/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CCCB52-77A3-B401-BD6E-7E4242977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4" y="1695687"/>
            <a:ext cx="5935799" cy="411851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73056E8-0F3E-216A-265F-E05C26CB2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83" y="2091907"/>
            <a:ext cx="4115620" cy="31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5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AE3B3-E925-B101-A4BF-C91281006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CC5B473-07E8-D445-9F77-68DA45A82BE1}"/>
              </a:ext>
            </a:extLst>
          </p:cNvPr>
          <p:cNvSpPr/>
          <p:nvPr/>
        </p:nvSpPr>
        <p:spPr>
          <a:xfrm>
            <a:off x="2078965" y="2114500"/>
            <a:ext cx="7885481" cy="81088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4E218F-9518-488C-C9C0-54FCEB8A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47" y="1631033"/>
            <a:ext cx="5785634" cy="44430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F286B4C-F69E-8381-C9B4-DA7AFBD4F14C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챗봇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UI</a:t>
            </a:r>
            <a:endParaRPr lang="ko-KR" alt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6B3E8-E39F-061A-8F1E-BD0A630F9F10}"/>
              </a:ext>
            </a:extLst>
          </p:cNvPr>
          <p:cNvSpPr txBox="1"/>
          <p:nvPr/>
        </p:nvSpPr>
        <p:spPr>
          <a:xfrm>
            <a:off x="208338" y="775268"/>
            <a:ext cx="26297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LLM</a:t>
            </a:r>
            <a:r>
              <a:rPr lang="ko-KR" altLang="en-US" sz="1500" dirty="0"/>
              <a:t>을</a:t>
            </a:r>
            <a:r>
              <a:rPr lang="en-US" altLang="ko-KR" sz="1500" dirty="0"/>
              <a:t> </a:t>
            </a:r>
            <a:r>
              <a:rPr lang="ko-KR" altLang="en-US" sz="1500" dirty="0"/>
              <a:t>연결해서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챗봇</a:t>
            </a:r>
            <a:r>
              <a:rPr lang="ko-KR" altLang="en-US" sz="1500" dirty="0"/>
              <a:t> 완성</a:t>
            </a:r>
            <a:endParaRPr lang="en-US" altLang="ko-KR" sz="15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48A4D8-8A58-4473-8AB9-ACDBC4D1A73C}"/>
              </a:ext>
            </a:extLst>
          </p:cNvPr>
          <p:cNvSpPr/>
          <p:nvPr/>
        </p:nvSpPr>
        <p:spPr>
          <a:xfrm>
            <a:off x="3016964" y="1638422"/>
            <a:ext cx="5787916" cy="44430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7D9491-2A96-8503-158D-21491F2E5DAB}"/>
              </a:ext>
            </a:extLst>
          </p:cNvPr>
          <p:cNvSpPr/>
          <p:nvPr/>
        </p:nvSpPr>
        <p:spPr>
          <a:xfrm>
            <a:off x="9964447" y="2078966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라마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E3092D-D8C0-2D38-9062-E897F5BEB3AD}"/>
              </a:ext>
            </a:extLst>
          </p:cNvPr>
          <p:cNvSpPr/>
          <p:nvPr/>
        </p:nvSpPr>
        <p:spPr>
          <a:xfrm>
            <a:off x="853810" y="2078966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라마</a:t>
            </a:r>
            <a:r>
              <a:rPr lang="en-US" altLang="ko-KR" dirty="0">
                <a:solidFill>
                  <a:schemeClr val="tx1"/>
                </a:solidFill>
              </a:rPr>
              <a:t> LLM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24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93F9-EE4A-92F8-39FC-559E0D0D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3BB0688-A096-1BF6-5FE9-8B976D2FB0D3}"/>
              </a:ext>
            </a:extLst>
          </p:cNvPr>
          <p:cNvSpPr/>
          <p:nvPr/>
        </p:nvSpPr>
        <p:spPr>
          <a:xfrm>
            <a:off x="2084719" y="3647117"/>
            <a:ext cx="7885481" cy="81088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D648A14-FB3F-99E7-1D61-FFDF344AB125}"/>
              </a:ext>
            </a:extLst>
          </p:cNvPr>
          <p:cNvSpPr/>
          <p:nvPr/>
        </p:nvSpPr>
        <p:spPr>
          <a:xfrm>
            <a:off x="2078965" y="2114500"/>
            <a:ext cx="7885481" cy="81088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001719-1D67-9ED1-C828-AF2C3C0E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47" y="1631033"/>
            <a:ext cx="5785634" cy="44430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D68CD9-D3FB-B408-BA52-7D64EF48E34C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챗봇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UI</a:t>
            </a:r>
            <a:endParaRPr lang="ko-KR" alt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45A01-BD77-DDB8-573D-342734D09957}"/>
              </a:ext>
            </a:extLst>
          </p:cNvPr>
          <p:cNvSpPr txBox="1"/>
          <p:nvPr/>
        </p:nvSpPr>
        <p:spPr>
          <a:xfrm>
            <a:off x="208338" y="775268"/>
            <a:ext cx="26297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LLM</a:t>
            </a:r>
            <a:r>
              <a:rPr lang="ko-KR" altLang="en-US" sz="1500" dirty="0"/>
              <a:t>을</a:t>
            </a:r>
            <a:r>
              <a:rPr lang="en-US" altLang="ko-KR" sz="1500" dirty="0"/>
              <a:t> </a:t>
            </a:r>
            <a:r>
              <a:rPr lang="ko-KR" altLang="en-US" sz="1500" dirty="0"/>
              <a:t>연결해서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챗봇</a:t>
            </a:r>
            <a:r>
              <a:rPr lang="ko-KR" altLang="en-US" sz="1500" dirty="0"/>
              <a:t> 완성</a:t>
            </a:r>
            <a:endParaRPr lang="en-US" altLang="ko-KR" sz="15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1D6FCA-CC17-338E-2C47-AB9777977A9E}"/>
              </a:ext>
            </a:extLst>
          </p:cNvPr>
          <p:cNvSpPr/>
          <p:nvPr/>
        </p:nvSpPr>
        <p:spPr>
          <a:xfrm>
            <a:off x="3016964" y="1638422"/>
            <a:ext cx="5787916" cy="44430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8087A8-B525-1AF1-959F-487355D83654}"/>
              </a:ext>
            </a:extLst>
          </p:cNvPr>
          <p:cNvSpPr/>
          <p:nvPr/>
        </p:nvSpPr>
        <p:spPr>
          <a:xfrm>
            <a:off x="9964447" y="2078966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라마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3A47F7-DCE1-D0EE-F6E8-D5705C34CD9C}"/>
              </a:ext>
            </a:extLst>
          </p:cNvPr>
          <p:cNvSpPr/>
          <p:nvPr/>
        </p:nvSpPr>
        <p:spPr>
          <a:xfrm>
            <a:off x="853810" y="2078966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라마</a:t>
            </a:r>
            <a:r>
              <a:rPr lang="en-US" altLang="ko-KR" dirty="0">
                <a:solidFill>
                  <a:schemeClr val="tx1"/>
                </a:solidFill>
              </a:rPr>
              <a:t> LLM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40A8B8-7722-2E89-60E2-702B0C26A96B}"/>
              </a:ext>
            </a:extLst>
          </p:cNvPr>
          <p:cNvSpPr/>
          <p:nvPr/>
        </p:nvSpPr>
        <p:spPr>
          <a:xfrm>
            <a:off x="9970201" y="3611583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LG</a:t>
            </a:r>
            <a:r>
              <a:rPr lang="ko-KR" altLang="en-US" dirty="0" err="1">
                <a:solidFill>
                  <a:schemeClr val="tx1"/>
                </a:solidFill>
              </a:rPr>
              <a:t>엑사원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3B3858-8C9D-D403-9923-47791BA2B7F9}"/>
              </a:ext>
            </a:extLst>
          </p:cNvPr>
          <p:cNvSpPr/>
          <p:nvPr/>
        </p:nvSpPr>
        <p:spPr>
          <a:xfrm>
            <a:off x="859564" y="3611583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LG</a:t>
            </a:r>
            <a:r>
              <a:rPr lang="ko-KR" altLang="en-US" dirty="0" err="1">
                <a:solidFill>
                  <a:schemeClr val="tx1"/>
                </a:solidFill>
              </a:rPr>
              <a:t>엑사원</a:t>
            </a:r>
            <a:r>
              <a:rPr lang="en-US" altLang="ko-KR" dirty="0">
                <a:solidFill>
                  <a:schemeClr val="tx1"/>
                </a:solidFill>
              </a:rPr>
              <a:t> LLM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1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019C3-37F9-B9F4-6850-9777D8058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68E9772-504E-F893-87EF-C61E57A4A307}"/>
              </a:ext>
            </a:extLst>
          </p:cNvPr>
          <p:cNvSpPr/>
          <p:nvPr/>
        </p:nvSpPr>
        <p:spPr>
          <a:xfrm>
            <a:off x="2099100" y="5024474"/>
            <a:ext cx="7885481" cy="81088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B512B7-82B9-762E-83AF-3951452269D3}"/>
              </a:ext>
            </a:extLst>
          </p:cNvPr>
          <p:cNvSpPr/>
          <p:nvPr/>
        </p:nvSpPr>
        <p:spPr>
          <a:xfrm>
            <a:off x="9984582" y="4988940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GPT API</a:t>
            </a: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74EF6D-11FD-F936-AA49-829D30C8B4EB}"/>
              </a:ext>
            </a:extLst>
          </p:cNvPr>
          <p:cNvSpPr/>
          <p:nvPr/>
        </p:nvSpPr>
        <p:spPr>
          <a:xfrm>
            <a:off x="873945" y="4988940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GPT API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408DD7A-F42B-BBC0-D5BF-ACCCF8BFB90C}"/>
              </a:ext>
            </a:extLst>
          </p:cNvPr>
          <p:cNvSpPr/>
          <p:nvPr/>
        </p:nvSpPr>
        <p:spPr>
          <a:xfrm>
            <a:off x="2084719" y="3647117"/>
            <a:ext cx="7885481" cy="81088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BDD55B3-EB14-E7D3-BF71-56D25CD081F0}"/>
              </a:ext>
            </a:extLst>
          </p:cNvPr>
          <p:cNvSpPr/>
          <p:nvPr/>
        </p:nvSpPr>
        <p:spPr>
          <a:xfrm>
            <a:off x="2078965" y="2114500"/>
            <a:ext cx="7885481" cy="81088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A8D5BD-ECC3-09B4-9C5C-50FB516B0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47" y="1631033"/>
            <a:ext cx="5785634" cy="44430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3B72913-FB60-17D1-6EEF-AA51560F40E8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챗봇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UI</a:t>
            </a:r>
            <a:endParaRPr lang="ko-KR" alt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E62A7-155A-C8A6-8C38-B8AC4F9921FD}"/>
              </a:ext>
            </a:extLst>
          </p:cNvPr>
          <p:cNvSpPr txBox="1"/>
          <p:nvPr/>
        </p:nvSpPr>
        <p:spPr>
          <a:xfrm>
            <a:off x="208338" y="775268"/>
            <a:ext cx="26297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LLM</a:t>
            </a:r>
            <a:r>
              <a:rPr lang="ko-KR" altLang="en-US" sz="1500" dirty="0"/>
              <a:t>을</a:t>
            </a:r>
            <a:r>
              <a:rPr lang="en-US" altLang="ko-KR" sz="1500" dirty="0"/>
              <a:t> </a:t>
            </a:r>
            <a:r>
              <a:rPr lang="ko-KR" altLang="en-US" sz="1500" dirty="0"/>
              <a:t>연결해서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챗봇</a:t>
            </a:r>
            <a:r>
              <a:rPr lang="ko-KR" altLang="en-US" sz="1500" dirty="0"/>
              <a:t> 완성</a:t>
            </a:r>
            <a:endParaRPr lang="en-US" altLang="ko-KR" sz="15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BD8465-9DB3-910E-4293-8FC0C6A89F7B}"/>
              </a:ext>
            </a:extLst>
          </p:cNvPr>
          <p:cNvSpPr/>
          <p:nvPr/>
        </p:nvSpPr>
        <p:spPr>
          <a:xfrm>
            <a:off x="3016964" y="1638422"/>
            <a:ext cx="5787916" cy="44430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6D2683-7473-5C8D-A3B4-496CCCD3D474}"/>
              </a:ext>
            </a:extLst>
          </p:cNvPr>
          <p:cNvSpPr/>
          <p:nvPr/>
        </p:nvSpPr>
        <p:spPr>
          <a:xfrm>
            <a:off x="9964447" y="2078966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라마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B7D341-29B2-EBC6-AC33-C11D6E2BA134}"/>
              </a:ext>
            </a:extLst>
          </p:cNvPr>
          <p:cNvSpPr/>
          <p:nvPr/>
        </p:nvSpPr>
        <p:spPr>
          <a:xfrm>
            <a:off x="853810" y="2078966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라마</a:t>
            </a:r>
            <a:r>
              <a:rPr lang="en-US" altLang="ko-KR" dirty="0">
                <a:solidFill>
                  <a:schemeClr val="tx1"/>
                </a:solidFill>
              </a:rPr>
              <a:t> LLM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395967-25E8-8357-8086-FC480734987E}"/>
              </a:ext>
            </a:extLst>
          </p:cNvPr>
          <p:cNvSpPr/>
          <p:nvPr/>
        </p:nvSpPr>
        <p:spPr>
          <a:xfrm>
            <a:off x="9970201" y="3611583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LG</a:t>
            </a:r>
            <a:r>
              <a:rPr lang="ko-KR" altLang="en-US" dirty="0" err="1">
                <a:solidFill>
                  <a:schemeClr val="tx1"/>
                </a:solidFill>
              </a:rPr>
              <a:t>엑사원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C4F30F-1837-057F-8EDB-AD98830C529F}"/>
              </a:ext>
            </a:extLst>
          </p:cNvPr>
          <p:cNvSpPr/>
          <p:nvPr/>
        </p:nvSpPr>
        <p:spPr>
          <a:xfrm>
            <a:off x="859564" y="3611583"/>
            <a:ext cx="1224013" cy="8108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LG</a:t>
            </a:r>
            <a:r>
              <a:rPr lang="ko-KR" altLang="en-US" dirty="0" err="1">
                <a:solidFill>
                  <a:schemeClr val="tx1"/>
                </a:solidFill>
              </a:rPr>
              <a:t>엑사원</a:t>
            </a:r>
            <a:r>
              <a:rPr lang="en-US" altLang="ko-KR" dirty="0">
                <a:solidFill>
                  <a:schemeClr val="tx1"/>
                </a:solidFill>
              </a:rPr>
              <a:t> LLM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88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A6EC8-48C6-A8D4-7F99-73910E968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89DF80D-F20D-86FA-4C45-764B0EFB169D}"/>
              </a:ext>
            </a:extLst>
          </p:cNvPr>
          <p:cNvSpPr/>
          <p:nvPr/>
        </p:nvSpPr>
        <p:spPr>
          <a:xfrm>
            <a:off x="3396354" y="2339379"/>
            <a:ext cx="4979895" cy="13423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800" b="1" dirty="0"/>
              <a:t>GPT API </a:t>
            </a:r>
            <a:r>
              <a:rPr lang="ko-KR" altLang="en-US" sz="3800" b="1" dirty="0" err="1"/>
              <a:t>챗봇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4233179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D96AA-D6B8-4149-E44D-288A8500A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F59566B-9C27-7425-DF14-9A79E79B3818}"/>
              </a:ext>
            </a:extLst>
          </p:cNvPr>
          <p:cNvSpPr/>
          <p:nvPr/>
        </p:nvSpPr>
        <p:spPr>
          <a:xfrm>
            <a:off x="1638615" y="2167967"/>
            <a:ext cx="1431985" cy="31273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5BE9BC-1EF8-35F7-DE53-7FB26D195F2A}"/>
              </a:ext>
            </a:extLst>
          </p:cNvPr>
          <p:cNvSpPr/>
          <p:nvPr/>
        </p:nvSpPr>
        <p:spPr>
          <a:xfrm>
            <a:off x="7269034" y="2167967"/>
            <a:ext cx="1328219" cy="31273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C222B-C4D6-B27E-B021-E540EC22DAB5}"/>
              </a:ext>
            </a:extLst>
          </p:cNvPr>
          <p:cNvSpPr txBox="1"/>
          <p:nvPr/>
        </p:nvSpPr>
        <p:spPr>
          <a:xfrm>
            <a:off x="7192701" y="173825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오픈</a:t>
            </a:r>
            <a:r>
              <a:rPr lang="en-US" altLang="ko-KR" dirty="0"/>
              <a:t>AI </a:t>
            </a:r>
            <a:r>
              <a:rPr lang="ko-KR" altLang="en-US" dirty="0"/>
              <a:t>서버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59323B-7754-CE38-E60B-7CD6CA51183A}"/>
              </a:ext>
            </a:extLst>
          </p:cNvPr>
          <p:cNvSpPr/>
          <p:nvPr/>
        </p:nvSpPr>
        <p:spPr>
          <a:xfrm>
            <a:off x="7496300" y="4298927"/>
            <a:ext cx="926999" cy="4845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2B8B3A-9BAC-C048-1994-6A21AAFE63A7}"/>
              </a:ext>
            </a:extLst>
          </p:cNvPr>
          <p:cNvSpPr/>
          <p:nvPr/>
        </p:nvSpPr>
        <p:spPr>
          <a:xfrm>
            <a:off x="7496300" y="3551069"/>
            <a:ext cx="926999" cy="7478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GPT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LLM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E8CC7-91E5-CAAB-2E1D-260E244C1026}"/>
              </a:ext>
            </a:extLst>
          </p:cNvPr>
          <p:cNvSpPr txBox="1"/>
          <p:nvPr/>
        </p:nvSpPr>
        <p:spPr>
          <a:xfrm>
            <a:off x="1419268" y="173825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공단 </a:t>
            </a:r>
            <a:r>
              <a:rPr lang="ko-KR" altLang="en-US" dirty="0" err="1"/>
              <a:t>외부망</a:t>
            </a:r>
            <a:r>
              <a:rPr lang="ko-KR" altLang="en-US" dirty="0"/>
              <a:t> 서버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55D054-1E68-F47E-C3E1-FFEE0E7BF2F5}"/>
              </a:ext>
            </a:extLst>
          </p:cNvPr>
          <p:cNvSpPr/>
          <p:nvPr/>
        </p:nvSpPr>
        <p:spPr>
          <a:xfrm>
            <a:off x="1923391" y="4298927"/>
            <a:ext cx="926999" cy="4845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9F1154-55BF-3E37-0122-D2E3EF9E8275}"/>
              </a:ext>
            </a:extLst>
          </p:cNvPr>
          <p:cNvSpPr/>
          <p:nvPr/>
        </p:nvSpPr>
        <p:spPr>
          <a:xfrm>
            <a:off x="1923391" y="3551069"/>
            <a:ext cx="926999" cy="7478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21C5ECD-206C-E135-C72C-02B2A15935AA}"/>
              </a:ext>
            </a:extLst>
          </p:cNvPr>
          <p:cNvCxnSpPr>
            <a:cxnSpLocks/>
          </p:cNvCxnSpPr>
          <p:nvPr/>
        </p:nvCxnSpPr>
        <p:spPr>
          <a:xfrm>
            <a:off x="2850390" y="3769718"/>
            <a:ext cx="464591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06ECAD-EF1B-F949-0ADD-3E369E910901}"/>
              </a:ext>
            </a:extLst>
          </p:cNvPr>
          <p:cNvSpPr txBox="1"/>
          <p:nvPr/>
        </p:nvSpPr>
        <p:spPr>
          <a:xfrm>
            <a:off x="3135166" y="3157161"/>
            <a:ext cx="205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질문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딥러닝이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뭐야</a:t>
            </a:r>
            <a:r>
              <a:rPr lang="en-US" altLang="ko-KR" sz="1200" dirty="0"/>
              <a:t>?</a:t>
            </a:r>
          </a:p>
          <a:p>
            <a:endParaRPr lang="en-US" altLang="ko-KR" sz="800" dirty="0"/>
          </a:p>
          <a:p>
            <a:r>
              <a:rPr lang="en-US" altLang="ko-KR" sz="1200" dirty="0"/>
              <a:t>API</a:t>
            </a:r>
            <a:r>
              <a:rPr lang="ko-KR" altLang="en-US" sz="1200" dirty="0"/>
              <a:t>키</a:t>
            </a:r>
            <a:r>
              <a:rPr lang="en-US" altLang="ko-KR" sz="1200" dirty="0"/>
              <a:t>: sk-proj-Lsy3Kr9XZ…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F502F4-0BBC-5C0D-40E0-55793C315203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오픈</a:t>
            </a:r>
            <a:r>
              <a:rPr lang="en-US" altLang="ko-KR" sz="2100" b="1" dirty="0"/>
              <a:t>AI</a:t>
            </a:r>
            <a:r>
              <a:rPr lang="ko-KR" altLang="en-US" sz="2100" b="1" dirty="0"/>
              <a:t>의 </a:t>
            </a:r>
            <a:r>
              <a:rPr lang="en-US" altLang="ko-KR" sz="2100" b="1" dirty="0"/>
              <a:t>API</a:t>
            </a:r>
            <a:r>
              <a:rPr lang="ko-KR" altLang="en-US" sz="2100" b="1" dirty="0"/>
              <a:t>키 발급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19CEB3C0-901D-4D61-1854-96A20070F261}"/>
              </a:ext>
            </a:extLst>
          </p:cNvPr>
          <p:cNvCxnSpPr>
            <a:cxnSpLocks/>
          </p:cNvCxnSpPr>
          <p:nvPr/>
        </p:nvCxnSpPr>
        <p:spPr>
          <a:xfrm flipH="1">
            <a:off x="2850390" y="4120525"/>
            <a:ext cx="4645910" cy="0"/>
          </a:xfrm>
          <a:prstGeom prst="straightConnector1">
            <a:avLst/>
          </a:prstGeom>
          <a:ln w="38100">
            <a:solidFill>
              <a:srgbClr val="F38F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211605-1D36-2311-CD21-A57937168517}"/>
              </a:ext>
            </a:extLst>
          </p:cNvPr>
          <p:cNvSpPr txBox="1"/>
          <p:nvPr/>
        </p:nvSpPr>
        <p:spPr>
          <a:xfrm>
            <a:off x="3145768" y="4142640"/>
            <a:ext cx="2832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답변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딥러닝은</a:t>
            </a:r>
            <a:r>
              <a:rPr lang="ko-KR" altLang="en-US" sz="1200" dirty="0"/>
              <a:t> 인공지능의 한 분야로</a:t>
            </a:r>
            <a:r>
              <a:rPr lang="en-US" altLang="ko-KR" sz="1200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62B0E-69EB-1E40-A997-504EA2D1D9D9}"/>
              </a:ext>
            </a:extLst>
          </p:cNvPr>
          <p:cNvSpPr txBox="1"/>
          <p:nvPr/>
        </p:nvSpPr>
        <p:spPr>
          <a:xfrm>
            <a:off x="208338" y="877330"/>
            <a:ext cx="26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답변 받아오기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58108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585CF-B44D-EBFA-59EE-A50A7B8D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664E8B5-8B66-E790-26F3-DF332D9EA70D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챗봇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UI</a:t>
            </a:r>
            <a:endParaRPr lang="ko-KR" alt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CE070-DF75-CBE3-D4F6-A05BDE76F9E2}"/>
              </a:ext>
            </a:extLst>
          </p:cNvPr>
          <p:cNvSpPr txBox="1"/>
          <p:nvPr/>
        </p:nvSpPr>
        <p:spPr>
          <a:xfrm>
            <a:off x="208338" y="775268"/>
            <a:ext cx="3017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받아온 답변을 </a:t>
            </a:r>
            <a:r>
              <a:rPr lang="ko-KR" altLang="en-US" sz="1500" dirty="0" err="1"/>
              <a:t>챗봇</a:t>
            </a:r>
            <a:r>
              <a:rPr lang="ko-KR" altLang="en-US" sz="1500" dirty="0"/>
              <a:t> </a:t>
            </a:r>
            <a:r>
              <a:rPr lang="en-US" altLang="ko-KR" sz="1500" dirty="0"/>
              <a:t>UI</a:t>
            </a:r>
            <a:r>
              <a:rPr lang="ko-KR" altLang="en-US" sz="1500" dirty="0"/>
              <a:t>에 표시</a:t>
            </a:r>
            <a:endParaRPr lang="en-US" altLang="ko-KR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A7B967-E3F1-19B2-D3B8-B69D5A15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95" y="1699338"/>
            <a:ext cx="6531586" cy="43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8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910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5E9C7-C1B2-46E0-3F47-DB041F93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64" y="1638421"/>
            <a:ext cx="5876088" cy="44430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1E65B1-59BF-1F4E-8D56-92D93E92C54C}"/>
              </a:ext>
            </a:extLst>
          </p:cNvPr>
          <p:cNvSpPr/>
          <p:nvPr/>
        </p:nvSpPr>
        <p:spPr>
          <a:xfrm>
            <a:off x="3016964" y="1638422"/>
            <a:ext cx="5876088" cy="444307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2C341A-D63A-53DF-A3BB-19004483BE24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챗봇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UI</a:t>
            </a:r>
            <a:endParaRPr lang="ko-KR" alt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BFA3DA-4270-9E24-0F43-FD1BF0768409}"/>
              </a:ext>
            </a:extLst>
          </p:cNvPr>
          <p:cNvSpPr txBox="1"/>
          <p:nvPr/>
        </p:nvSpPr>
        <p:spPr>
          <a:xfrm>
            <a:off x="208338" y="775268"/>
            <a:ext cx="3017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받아온 답변을 </a:t>
            </a:r>
            <a:r>
              <a:rPr lang="ko-KR" altLang="en-US" sz="1500" dirty="0" err="1"/>
              <a:t>챗봇</a:t>
            </a:r>
            <a:r>
              <a:rPr lang="ko-KR" altLang="en-US" sz="1500" dirty="0"/>
              <a:t> </a:t>
            </a:r>
            <a:r>
              <a:rPr lang="en-US" altLang="ko-KR" sz="1500" dirty="0"/>
              <a:t>UI</a:t>
            </a:r>
            <a:r>
              <a:rPr lang="ko-KR" altLang="en-US" sz="1500" dirty="0"/>
              <a:t>에 표시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133058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5841F-F3ED-7A37-9A51-1F942056F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91A5EAD-BFE2-AB1B-3B93-097CB4AA55CA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챗봇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UI</a:t>
            </a:r>
            <a:endParaRPr lang="ko-KR" alt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08802-006D-5F9D-C19F-D340C1B3EFF9}"/>
              </a:ext>
            </a:extLst>
          </p:cNvPr>
          <p:cNvSpPr txBox="1"/>
          <p:nvPr/>
        </p:nvSpPr>
        <p:spPr>
          <a:xfrm>
            <a:off x="208338" y="775268"/>
            <a:ext cx="3017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받아온 답변을 </a:t>
            </a:r>
            <a:r>
              <a:rPr lang="ko-KR" altLang="en-US" sz="1500" dirty="0" err="1"/>
              <a:t>챗봇</a:t>
            </a:r>
            <a:r>
              <a:rPr lang="ko-KR" altLang="en-US" sz="1500" dirty="0"/>
              <a:t> </a:t>
            </a:r>
            <a:r>
              <a:rPr lang="en-US" altLang="ko-KR" sz="1500" dirty="0"/>
              <a:t>UI</a:t>
            </a:r>
            <a:r>
              <a:rPr lang="ko-KR" altLang="en-US" sz="1500" dirty="0"/>
              <a:t>에 표시</a:t>
            </a:r>
            <a:endParaRPr lang="en-US" altLang="ko-KR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C0A018-130A-67C8-E91F-7FA677C53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95" y="1699338"/>
            <a:ext cx="6531586" cy="43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31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26E7-BFED-EE9E-A5FF-51A316D7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3B4C8DD-94C0-2735-DAA0-40C39F6898D4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챗봇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UI</a:t>
            </a:r>
            <a:endParaRPr lang="ko-KR" altLang="en-US" sz="2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0350D-B0EB-1502-BED8-CC10A4C5F02C}"/>
              </a:ext>
            </a:extLst>
          </p:cNvPr>
          <p:cNvSpPr txBox="1"/>
          <p:nvPr/>
        </p:nvSpPr>
        <p:spPr>
          <a:xfrm>
            <a:off x="208338" y="775268"/>
            <a:ext cx="3017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받아온 답변을 </a:t>
            </a:r>
            <a:r>
              <a:rPr lang="ko-KR" altLang="en-US" sz="1500" dirty="0" err="1"/>
              <a:t>챗봇</a:t>
            </a:r>
            <a:r>
              <a:rPr lang="ko-KR" altLang="en-US" sz="1500" dirty="0"/>
              <a:t> </a:t>
            </a:r>
            <a:r>
              <a:rPr lang="en-US" altLang="ko-KR" sz="1500" dirty="0"/>
              <a:t>UI</a:t>
            </a:r>
            <a:r>
              <a:rPr lang="ko-KR" altLang="en-US" sz="1500" dirty="0"/>
              <a:t>에 표시</a:t>
            </a:r>
            <a:endParaRPr lang="en-US" altLang="ko-KR" sz="1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EBE58-D5EF-018B-A8D4-1A133EC08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95" y="1699338"/>
            <a:ext cx="6531586" cy="43909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93AD00-2F98-CF77-5114-5A416D96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869" y="3851065"/>
            <a:ext cx="5813897" cy="169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09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1DB47-1065-98FD-98CD-A871574E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09312F-4EE1-4A39-281D-3EBD689AE1FD}"/>
              </a:ext>
            </a:extLst>
          </p:cNvPr>
          <p:cNvSpPr/>
          <p:nvPr/>
        </p:nvSpPr>
        <p:spPr>
          <a:xfrm>
            <a:off x="3396354" y="2339379"/>
            <a:ext cx="4979895" cy="13423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/>
              <a:t>GPT API </a:t>
            </a:r>
            <a:r>
              <a:rPr lang="en-US" altLang="ko-KR" sz="5000" b="1" dirty="0"/>
              <a:t>RAG</a:t>
            </a:r>
            <a:r>
              <a:rPr lang="ko-KR" altLang="en-US" sz="3800" b="1" dirty="0"/>
              <a:t> </a:t>
            </a:r>
            <a:r>
              <a:rPr lang="ko-KR" altLang="en-US" sz="2700" b="1" dirty="0" err="1"/>
              <a:t>챗봇</a:t>
            </a:r>
            <a:endParaRPr lang="ko-KR" altLang="en-US" sz="27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51E26-68A6-F92C-8626-7F912732D642}"/>
              </a:ext>
            </a:extLst>
          </p:cNvPr>
          <p:cNvSpPr txBox="1"/>
          <p:nvPr/>
        </p:nvSpPr>
        <p:spPr>
          <a:xfrm>
            <a:off x="4270076" y="4174076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공단 학습 자료로 답변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4149094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E0814E2-AF2B-4B0E-1FB8-99D9226A83EB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4E6F0-47CF-2452-0841-0E81F433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84" y="1618303"/>
            <a:ext cx="6952891" cy="5150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781ABB-1C18-B354-B517-3FC79CD48C75}"/>
              </a:ext>
            </a:extLst>
          </p:cNvPr>
          <p:cNvSpPr txBox="1"/>
          <p:nvPr/>
        </p:nvSpPr>
        <p:spPr>
          <a:xfrm>
            <a:off x="449356" y="896038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공단 학습 자료로 답변</a:t>
            </a:r>
            <a:endParaRPr lang="en-US" altLang="ko-KR" sz="2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B15E1E-3E7A-4CAD-2348-4C05CB084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28" y="1833022"/>
            <a:ext cx="1560599" cy="4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5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1E63148-4DC5-8364-EEFD-6E9CD8F6E600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7DD6D7-FC54-E3B5-CE28-C9354861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025" y="1690777"/>
            <a:ext cx="7360104" cy="51672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BB09DD-892F-DF49-8B4E-0A1E2C632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28" y="1833022"/>
            <a:ext cx="1560599" cy="435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D70E59-B5F1-B22D-3C1F-10D083EDCA4E}"/>
              </a:ext>
            </a:extLst>
          </p:cNvPr>
          <p:cNvSpPr txBox="1"/>
          <p:nvPr/>
        </p:nvSpPr>
        <p:spPr>
          <a:xfrm>
            <a:off x="449356" y="896038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공단 학습 자료로 답변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1027422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2F8CC7D-E5EC-385D-B5BA-A31BE482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906" y="1535502"/>
            <a:ext cx="6890835" cy="51225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790309F-7B1F-C19D-9F6E-C1459C9E93AF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4BB03-C72D-BA0C-88B1-E780A54EBE7B}"/>
              </a:ext>
            </a:extLst>
          </p:cNvPr>
          <p:cNvSpPr txBox="1"/>
          <p:nvPr/>
        </p:nvSpPr>
        <p:spPr>
          <a:xfrm>
            <a:off x="449356" y="896038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공단 학습 자료로 답변</a:t>
            </a:r>
            <a:endParaRPr lang="en-US" altLang="ko-KR" sz="21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DE2321-B4F8-C18F-7275-75DD4874B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28" y="1833022"/>
            <a:ext cx="1560599" cy="4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9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7CBF8E-95F4-B36C-F970-74EE5058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99" y="1411989"/>
            <a:ext cx="7055557" cy="52734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0E082E-0C3E-82A4-FFEA-07A00E6831B5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2F50B4-C82C-8B8C-5B86-3B71956B26AA}"/>
              </a:ext>
            </a:extLst>
          </p:cNvPr>
          <p:cNvSpPr txBox="1"/>
          <p:nvPr/>
        </p:nvSpPr>
        <p:spPr>
          <a:xfrm>
            <a:off x="449356" y="896038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공단 학습 자료로 답변</a:t>
            </a:r>
            <a:endParaRPr lang="en-US" altLang="ko-KR" sz="2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6C1EE2-6901-174C-CF90-3457BEB8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28" y="1833022"/>
            <a:ext cx="1560599" cy="4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32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0">
            <a:extLst>
              <a:ext uri="{FF2B5EF4-FFF2-40B4-BE49-F238E27FC236}">
                <a16:creationId xmlns:a16="http://schemas.microsoft.com/office/drawing/2014/main" id="{69AAA3DD-949A-5C78-B465-80FE185E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482" y="0"/>
            <a:ext cx="5472982" cy="68968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566904-A8CF-F094-8E9C-470DC2A68B6A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612F8-2ABD-4ECA-E722-26A69DD54E78}"/>
              </a:ext>
            </a:extLst>
          </p:cNvPr>
          <p:cNvSpPr txBox="1"/>
          <p:nvPr/>
        </p:nvSpPr>
        <p:spPr>
          <a:xfrm>
            <a:off x="449356" y="896038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공단 학습 자료로 답변</a:t>
            </a:r>
            <a:endParaRPr lang="en-US" altLang="ko-KR" sz="2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B85EC1-83A4-15D4-27F9-1C5F12D00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28" y="1833022"/>
            <a:ext cx="1560599" cy="4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3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29BAFDD-5D29-980E-6DD5-BC8A4D6E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403" y="0"/>
            <a:ext cx="6988942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972470-EF06-20AB-AD43-BFEFB12EE0EA}"/>
              </a:ext>
            </a:extLst>
          </p:cNvPr>
          <p:cNvSpPr txBox="1"/>
          <p:nvPr/>
        </p:nvSpPr>
        <p:spPr>
          <a:xfrm>
            <a:off x="449356" y="896038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공단 학습 자료로 답변</a:t>
            </a:r>
            <a:endParaRPr lang="en-US" altLang="ko-KR" sz="2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43FABF-25A1-C85F-5979-3A75E4424220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487729-ED98-4A34-5A21-77FF9AD53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28" y="1833022"/>
            <a:ext cx="1560599" cy="4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96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BCC04E8-24F3-DD60-2562-D322C5382517}"/>
              </a:ext>
            </a:extLst>
          </p:cNvPr>
          <p:cNvSpPr/>
          <p:nvPr/>
        </p:nvSpPr>
        <p:spPr>
          <a:xfrm>
            <a:off x="2913275" y="2192730"/>
            <a:ext cx="5966125" cy="13423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800" b="1" dirty="0"/>
              <a:t> 1.py GPT </a:t>
            </a:r>
            <a:r>
              <a:rPr lang="ko-KR" altLang="en-US" sz="3800" b="1" dirty="0"/>
              <a:t>답변 받아오기</a:t>
            </a:r>
          </a:p>
        </p:txBody>
      </p:sp>
    </p:spTree>
    <p:extLst>
      <p:ext uri="{BB962C8B-B14F-4D97-AF65-F5344CB8AC3E}">
        <p14:creationId xmlns:p14="http://schemas.microsoft.com/office/powerpoint/2010/main" val="3366365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9294466-D5F8-B2C3-CC23-B471DC8EE3ED}"/>
              </a:ext>
            </a:extLst>
          </p:cNvPr>
          <p:cNvSpPr txBox="1"/>
          <p:nvPr/>
        </p:nvSpPr>
        <p:spPr>
          <a:xfrm>
            <a:off x="449356" y="896038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공단 학습 자료로 답변</a:t>
            </a:r>
            <a:endParaRPr lang="en-US" altLang="ko-KR" sz="21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66C0B5-2832-C8AC-4329-DD62F47BD0A5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45ED3A-C768-97A4-1A6E-020D8161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386" y="1311536"/>
            <a:ext cx="6106775" cy="51927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C6F88A-211A-803C-2875-2774FF13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28" y="1833022"/>
            <a:ext cx="1560599" cy="4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3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FEDDF-6645-394C-0970-22A99A3E4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DCAFFBD-F06C-C078-BA69-2BE5C52221FA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AEAFDF-0EC9-5622-F117-52929E0D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25" y="923346"/>
            <a:ext cx="6106775" cy="5192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A8448B-6812-ED2F-E464-0D1D9157F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8" y="1071562"/>
            <a:ext cx="54673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07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89E89-0E1C-043C-E530-01DAF1657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FED6B59-B4B2-1B20-3D28-FBA1C45129F9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9DD8F8-E141-A043-D1FB-6F82B4F4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25" y="923346"/>
            <a:ext cx="6106775" cy="5192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964A36-6959-41B5-7CA9-FA01A093B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8" y="1071562"/>
            <a:ext cx="5467350" cy="4714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C801DDC-0D4C-B76D-091A-AD9689BE19C9}"/>
              </a:ext>
            </a:extLst>
          </p:cNvPr>
          <p:cNvSpPr/>
          <p:nvPr/>
        </p:nvSpPr>
        <p:spPr>
          <a:xfrm>
            <a:off x="1901722" y="2903071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ED4CD6-572F-2AAD-E1A0-27E456D0D2C9}"/>
              </a:ext>
            </a:extLst>
          </p:cNvPr>
          <p:cNvSpPr/>
          <p:nvPr/>
        </p:nvSpPr>
        <p:spPr>
          <a:xfrm>
            <a:off x="7109737" y="2160530"/>
            <a:ext cx="678611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58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6C540-678E-2E36-21DF-B9BE0E4B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482593E-D85A-3FCB-AE8F-DBD3F52721BD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6DECB2-0166-2500-58F9-4C169FAE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25" y="923346"/>
            <a:ext cx="6106775" cy="5192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7C476F-CD36-BB80-DE8E-8284F8E1A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8" y="1071562"/>
            <a:ext cx="5467350" cy="47148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175AD89-822C-1191-2141-47561F74A8AF}"/>
              </a:ext>
            </a:extLst>
          </p:cNvPr>
          <p:cNvSpPr/>
          <p:nvPr/>
        </p:nvSpPr>
        <p:spPr>
          <a:xfrm>
            <a:off x="3493698" y="2926845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D1FF83-CCB2-DD76-A9F7-6A58FF011BD4}"/>
              </a:ext>
            </a:extLst>
          </p:cNvPr>
          <p:cNvSpPr/>
          <p:nvPr/>
        </p:nvSpPr>
        <p:spPr>
          <a:xfrm>
            <a:off x="7788348" y="2724986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EF31312-67B2-21C0-D04C-7460848D393B}"/>
              </a:ext>
            </a:extLst>
          </p:cNvPr>
          <p:cNvSpPr/>
          <p:nvPr/>
        </p:nvSpPr>
        <p:spPr>
          <a:xfrm>
            <a:off x="1901722" y="2903071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FCC4B4-AC40-E2F8-0736-A7FF333ADF23}"/>
              </a:ext>
            </a:extLst>
          </p:cNvPr>
          <p:cNvSpPr/>
          <p:nvPr/>
        </p:nvSpPr>
        <p:spPr>
          <a:xfrm>
            <a:off x="7109737" y="2160530"/>
            <a:ext cx="678611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540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EB766-24C0-9C0A-2EA2-FC2E8417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500B761-1759-FADD-53FC-AD65B718FD42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45948E-4062-9849-05E7-52B30AE2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25" y="923346"/>
            <a:ext cx="6106775" cy="5192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1262AE-5A9D-6A38-486C-6D088F073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8" y="1071562"/>
            <a:ext cx="5467350" cy="47148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0DA1245-03E3-A1E4-06E9-C703ABEB7253}"/>
              </a:ext>
            </a:extLst>
          </p:cNvPr>
          <p:cNvSpPr/>
          <p:nvPr/>
        </p:nvSpPr>
        <p:spPr>
          <a:xfrm>
            <a:off x="3493698" y="2926845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D180B2-6CEC-BE7B-AF1D-3C1B44B8ECC7}"/>
              </a:ext>
            </a:extLst>
          </p:cNvPr>
          <p:cNvSpPr/>
          <p:nvPr/>
        </p:nvSpPr>
        <p:spPr>
          <a:xfrm>
            <a:off x="7788348" y="2724986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6AAE4A-3917-0820-E2DC-DEA9635C0ACB}"/>
              </a:ext>
            </a:extLst>
          </p:cNvPr>
          <p:cNvSpPr/>
          <p:nvPr/>
        </p:nvSpPr>
        <p:spPr>
          <a:xfrm>
            <a:off x="10192242" y="2724985"/>
            <a:ext cx="1791420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63E2C4-2C87-1C41-BBFD-7E574A88474E}"/>
              </a:ext>
            </a:extLst>
          </p:cNvPr>
          <p:cNvSpPr/>
          <p:nvPr/>
        </p:nvSpPr>
        <p:spPr>
          <a:xfrm>
            <a:off x="729065" y="3164070"/>
            <a:ext cx="2652490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9E4BA3-B7CB-4F63-D05A-7C46C0C5E2C3}"/>
              </a:ext>
            </a:extLst>
          </p:cNvPr>
          <p:cNvSpPr/>
          <p:nvPr/>
        </p:nvSpPr>
        <p:spPr>
          <a:xfrm>
            <a:off x="1901722" y="2903071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60E9E5-EE2A-677E-48C0-63795256F623}"/>
              </a:ext>
            </a:extLst>
          </p:cNvPr>
          <p:cNvSpPr/>
          <p:nvPr/>
        </p:nvSpPr>
        <p:spPr>
          <a:xfrm>
            <a:off x="7109737" y="2160530"/>
            <a:ext cx="678611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639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677DC-C7B7-7286-B94D-FAA563ECC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32F5FF9-3C51-66C8-5987-F838E5CE02F3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BF08D5-1FE5-D884-BC12-4304D707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25" y="923346"/>
            <a:ext cx="6106775" cy="5192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014C79-DA25-C5AE-375B-DF8E40EBC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8" y="1071562"/>
            <a:ext cx="5467350" cy="47148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F499AA-60B7-80A0-8D38-9DEA66E0E716}"/>
              </a:ext>
            </a:extLst>
          </p:cNvPr>
          <p:cNvSpPr/>
          <p:nvPr/>
        </p:nvSpPr>
        <p:spPr>
          <a:xfrm>
            <a:off x="3493698" y="2926845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D81157-4D05-B78D-F897-003DA4E6983A}"/>
              </a:ext>
            </a:extLst>
          </p:cNvPr>
          <p:cNvSpPr/>
          <p:nvPr/>
        </p:nvSpPr>
        <p:spPr>
          <a:xfrm>
            <a:off x="7788348" y="2724986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5E5B6E-AAD7-699C-D847-E2F5701AA4D6}"/>
              </a:ext>
            </a:extLst>
          </p:cNvPr>
          <p:cNvSpPr/>
          <p:nvPr/>
        </p:nvSpPr>
        <p:spPr>
          <a:xfrm>
            <a:off x="10192242" y="2724985"/>
            <a:ext cx="1791420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03CDF3-6614-2D4A-6382-5F37B67C715F}"/>
              </a:ext>
            </a:extLst>
          </p:cNvPr>
          <p:cNvSpPr/>
          <p:nvPr/>
        </p:nvSpPr>
        <p:spPr>
          <a:xfrm>
            <a:off x="729065" y="3164070"/>
            <a:ext cx="2652490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A5B208-C097-C957-5549-56FBAD39AC94}"/>
              </a:ext>
            </a:extLst>
          </p:cNvPr>
          <p:cNvSpPr/>
          <p:nvPr/>
        </p:nvSpPr>
        <p:spPr>
          <a:xfrm>
            <a:off x="2436962" y="3439027"/>
            <a:ext cx="2057399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9F47DE-07C3-0D03-D423-33A80FDCEC76}"/>
              </a:ext>
            </a:extLst>
          </p:cNvPr>
          <p:cNvSpPr/>
          <p:nvPr/>
        </p:nvSpPr>
        <p:spPr>
          <a:xfrm>
            <a:off x="7082287" y="4138375"/>
            <a:ext cx="3109955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0ECFCF-A3A3-A10B-2C19-2EC47BC318F4}"/>
              </a:ext>
            </a:extLst>
          </p:cNvPr>
          <p:cNvSpPr/>
          <p:nvPr/>
        </p:nvSpPr>
        <p:spPr>
          <a:xfrm>
            <a:off x="7109737" y="2160530"/>
            <a:ext cx="678611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315B37-3E3A-6D53-C551-2381F4A0B47D}"/>
              </a:ext>
            </a:extLst>
          </p:cNvPr>
          <p:cNvSpPr/>
          <p:nvPr/>
        </p:nvSpPr>
        <p:spPr>
          <a:xfrm>
            <a:off x="1901722" y="2903071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65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39C2C-2EC4-2C77-20FF-CD8E9DBCE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899CEDA-C4A3-EE4E-C285-2EE5E83B2D18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733FE0-1E05-1412-2B13-3E1D8006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25" y="923346"/>
            <a:ext cx="6106775" cy="51927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0E4CECD-C4B8-1926-0579-D640C5B56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8" y="1071562"/>
            <a:ext cx="5467350" cy="47148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8AEDD9-A8B3-C4D0-B074-AB419ADC3410}"/>
              </a:ext>
            </a:extLst>
          </p:cNvPr>
          <p:cNvSpPr/>
          <p:nvPr/>
        </p:nvSpPr>
        <p:spPr>
          <a:xfrm>
            <a:off x="3493698" y="2926845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33B7D0-A01B-DC6E-F195-0EF834935847}"/>
              </a:ext>
            </a:extLst>
          </p:cNvPr>
          <p:cNvSpPr/>
          <p:nvPr/>
        </p:nvSpPr>
        <p:spPr>
          <a:xfrm>
            <a:off x="7788348" y="2724986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779671-1DC6-23F4-B0F4-DD6D7155F9D6}"/>
              </a:ext>
            </a:extLst>
          </p:cNvPr>
          <p:cNvSpPr/>
          <p:nvPr/>
        </p:nvSpPr>
        <p:spPr>
          <a:xfrm>
            <a:off x="10192242" y="2724985"/>
            <a:ext cx="1791420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69C8485-CFE0-A50F-2AF1-981E69D62FD3}"/>
              </a:ext>
            </a:extLst>
          </p:cNvPr>
          <p:cNvSpPr/>
          <p:nvPr/>
        </p:nvSpPr>
        <p:spPr>
          <a:xfrm>
            <a:off x="729065" y="3164070"/>
            <a:ext cx="2652490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D41167-0AB4-809D-B8A9-54CCE3C248B4}"/>
              </a:ext>
            </a:extLst>
          </p:cNvPr>
          <p:cNvSpPr/>
          <p:nvPr/>
        </p:nvSpPr>
        <p:spPr>
          <a:xfrm>
            <a:off x="2436962" y="3439027"/>
            <a:ext cx="2057399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00C5E0-8121-CC0D-26D0-2519E1EDB312}"/>
              </a:ext>
            </a:extLst>
          </p:cNvPr>
          <p:cNvSpPr/>
          <p:nvPr/>
        </p:nvSpPr>
        <p:spPr>
          <a:xfrm>
            <a:off x="7082287" y="4138375"/>
            <a:ext cx="3109955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D04E41-B743-0F7C-6A34-CCD18354C4FF}"/>
              </a:ext>
            </a:extLst>
          </p:cNvPr>
          <p:cNvSpPr/>
          <p:nvPr/>
        </p:nvSpPr>
        <p:spPr>
          <a:xfrm>
            <a:off x="2326257" y="3726008"/>
            <a:ext cx="701615" cy="2252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64C0DB-5ABF-BA8B-3BD2-FE0AA7385080}"/>
              </a:ext>
            </a:extLst>
          </p:cNvPr>
          <p:cNvSpPr/>
          <p:nvPr/>
        </p:nvSpPr>
        <p:spPr>
          <a:xfrm>
            <a:off x="7274945" y="4661702"/>
            <a:ext cx="385313" cy="2252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6B1B86-AB72-003F-1DC5-D7DD1777965B}"/>
              </a:ext>
            </a:extLst>
          </p:cNvPr>
          <p:cNvSpPr/>
          <p:nvPr/>
        </p:nvSpPr>
        <p:spPr>
          <a:xfrm>
            <a:off x="7109737" y="2160530"/>
            <a:ext cx="678611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242B00-290E-E223-329B-FD0EA4EDCAB3}"/>
              </a:ext>
            </a:extLst>
          </p:cNvPr>
          <p:cNvSpPr/>
          <p:nvPr/>
        </p:nvSpPr>
        <p:spPr>
          <a:xfrm>
            <a:off x="1901722" y="2903071"/>
            <a:ext cx="1000664" cy="2649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091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6E0C1-308A-2A04-A105-4A87EC9A8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1CD3C94-E9C2-6D77-D1E1-F514C0C5F5E6}"/>
              </a:ext>
            </a:extLst>
          </p:cNvPr>
          <p:cNvSpPr/>
          <p:nvPr/>
        </p:nvSpPr>
        <p:spPr>
          <a:xfrm>
            <a:off x="3396354" y="2339379"/>
            <a:ext cx="4979895" cy="13423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800" b="1" dirty="0"/>
              <a:t>라마 </a:t>
            </a:r>
            <a:r>
              <a:rPr lang="ko-KR" altLang="en-US" sz="3800" b="1" dirty="0" err="1"/>
              <a:t>챗봇</a:t>
            </a:r>
            <a:endParaRPr lang="ko-KR" alt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802778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90F9F28-B304-3A72-4D64-A69A5C4FA6E6}"/>
              </a:ext>
            </a:extLst>
          </p:cNvPr>
          <p:cNvSpPr/>
          <p:nvPr/>
        </p:nvSpPr>
        <p:spPr>
          <a:xfrm>
            <a:off x="974784" y="5822840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Llama3-8b</a:t>
            </a:r>
            <a:endParaRPr lang="ko-KR" altLang="en-US" sz="2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7094B2-8E6B-32D4-D60B-A320B1C2DABC}"/>
              </a:ext>
            </a:extLst>
          </p:cNvPr>
          <p:cNvSpPr/>
          <p:nvPr/>
        </p:nvSpPr>
        <p:spPr>
          <a:xfrm>
            <a:off x="974784" y="5043583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Llama3-13b</a:t>
            </a:r>
            <a:endParaRPr lang="ko-KR" altLang="en-US" sz="2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60EE84-9D42-3436-EF6D-87ABBEA09891}"/>
              </a:ext>
            </a:extLst>
          </p:cNvPr>
          <p:cNvSpPr/>
          <p:nvPr/>
        </p:nvSpPr>
        <p:spPr>
          <a:xfrm>
            <a:off x="974784" y="4264326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Llama3-70b</a:t>
            </a:r>
            <a:endParaRPr lang="ko-KR" altLang="en-US" sz="2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A499D7-4585-83D4-FAF4-1D9C88D2F90D}"/>
              </a:ext>
            </a:extLst>
          </p:cNvPr>
          <p:cNvSpPr/>
          <p:nvPr/>
        </p:nvSpPr>
        <p:spPr>
          <a:xfrm>
            <a:off x="974783" y="3476443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Llama3-400b</a:t>
            </a:r>
            <a:endParaRPr lang="ko-KR" altLang="en-US" sz="2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229A88-4599-A6CB-5EC6-308D47A23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73" y="2028549"/>
            <a:ext cx="1538468" cy="13292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7C20B8-3DF2-8F9E-2CF5-C24B8114DE8E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라마</a:t>
            </a:r>
            <a:r>
              <a:rPr lang="en-US" altLang="ko-KR" sz="2100" b="1" dirty="0"/>
              <a:t>3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78105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08753-115F-680F-4C2F-7D3A473A8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AEE20C4-5989-F695-1A43-0042D3B7F425}"/>
              </a:ext>
            </a:extLst>
          </p:cNvPr>
          <p:cNvSpPr/>
          <p:nvPr/>
        </p:nvSpPr>
        <p:spPr>
          <a:xfrm>
            <a:off x="974784" y="5822840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Llama3-8b</a:t>
            </a:r>
            <a:endParaRPr lang="ko-KR" altLang="en-US" sz="2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BBEA1E-6614-166C-6581-BD111000EEB2}"/>
              </a:ext>
            </a:extLst>
          </p:cNvPr>
          <p:cNvSpPr/>
          <p:nvPr/>
        </p:nvSpPr>
        <p:spPr>
          <a:xfrm>
            <a:off x="974784" y="5043583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Llama3-13b</a:t>
            </a:r>
            <a:endParaRPr lang="ko-KR" altLang="en-US" sz="2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879A46-F2BE-0D64-9F17-C543198827DC}"/>
              </a:ext>
            </a:extLst>
          </p:cNvPr>
          <p:cNvSpPr/>
          <p:nvPr/>
        </p:nvSpPr>
        <p:spPr>
          <a:xfrm>
            <a:off x="974784" y="4264326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Llama3-70b</a:t>
            </a:r>
            <a:endParaRPr lang="ko-KR" altLang="en-US" sz="2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54D29A-5678-3EBD-9E53-3E78036E97ED}"/>
              </a:ext>
            </a:extLst>
          </p:cNvPr>
          <p:cNvSpPr/>
          <p:nvPr/>
        </p:nvSpPr>
        <p:spPr>
          <a:xfrm>
            <a:off x="974783" y="3476443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Llama3-400b</a:t>
            </a:r>
            <a:endParaRPr lang="ko-KR" altLang="en-US" sz="2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B9D9C3-B6A8-D5CE-CB11-4C7BCEC8A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73" y="2028549"/>
            <a:ext cx="1538468" cy="13292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4D131D-FD3C-0143-8D96-497174B42937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라마</a:t>
            </a:r>
            <a:r>
              <a:rPr lang="en-US" altLang="ko-KR" sz="2100" b="1" dirty="0"/>
              <a:t>3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C32F3-302D-66A2-BB7E-3209A6279DFB}"/>
              </a:ext>
            </a:extLst>
          </p:cNvPr>
          <p:cNvSpPr txBox="1"/>
          <p:nvPr/>
        </p:nvSpPr>
        <p:spPr>
          <a:xfrm>
            <a:off x="3105729" y="5985164"/>
            <a:ext cx="52187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w 80</a:t>
            </a:r>
            <a:r>
              <a:rPr lang="ko-KR" altLang="en-US" sz="2100" dirty="0"/>
              <a:t>억 개의 신경망   </a:t>
            </a:r>
            <a:r>
              <a:rPr lang="en-US" altLang="ko-KR" sz="2100" dirty="0"/>
              <a:t>(billion: 10</a:t>
            </a:r>
            <a:r>
              <a:rPr lang="ko-KR" altLang="en-US" sz="2100" dirty="0"/>
              <a:t>억</a:t>
            </a:r>
            <a:r>
              <a:rPr lang="en-US" altLang="ko-KR" sz="2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3702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0B18F-5336-D145-0D8C-4DF6519F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46" y="1506372"/>
            <a:ext cx="5578643" cy="5000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2AD6E-5E0A-6122-5D48-A065F8B0E365}"/>
              </a:ext>
            </a:extLst>
          </p:cNvPr>
          <p:cNvSpPr txBox="1"/>
          <p:nvPr/>
        </p:nvSpPr>
        <p:spPr>
          <a:xfrm>
            <a:off x="208338" y="877330"/>
            <a:ext cx="449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openai.com</a:t>
            </a:r>
            <a:r>
              <a:rPr lang="ko-KR" altLang="en-US" dirty="0"/>
              <a:t> 에서 </a:t>
            </a:r>
            <a:r>
              <a:rPr lang="ko-KR" altLang="en-US" dirty="0" err="1"/>
              <a:t>챗</a:t>
            </a:r>
            <a:r>
              <a:rPr lang="en-US" altLang="ko-KR" dirty="0"/>
              <a:t>GPT 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아닌 </a:t>
            </a:r>
            <a:r>
              <a:rPr lang="en-US" altLang="ko-KR" dirty="0"/>
              <a:t>API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8F28D8-1708-313C-8EB9-15101A990247}"/>
              </a:ext>
            </a:extLst>
          </p:cNvPr>
          <p:cNvSpPr/>
          <p:nvPr/>
        </p:nvSpPr>
        <p:spPr>
          <a:xfrm>
            <a:off x="6788342" y="2943031"/>
            <a:ext cx="471610" cy="2697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CC04E8-24F3-DD60-2562-D322C5382517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오픈</a:t>
            </a:r>
            <a:r>
              <a:rPr lang="en-US" altLang="ko-KR" sz="2100" b="1" dirty="0"/>
              <a:t>AI</a:t>
            </a:r>
            <a:r>
              <a:rPr lang="ko-KR" altLang="en-US" sz="2100" b="1" dirty="0"/>
              <a:t>의 </a:t>
            </a:r>
            <a:r>
              <a:rPr lang="en-US" altLang="ko-KR" sz="2100" b="1" dirty="0"/>
              <a:t>API</a:t>
            </a:r>
            <a:r>
              <a:rPr lang="ko-KR" altLang="en-US" sz="2100" b="1" dirty="0"/>
              <a:t>키 발급</a:t>
            </a:r>
          </a:p>
        </p:txBody>
      </p:sp>
    </p:spTree>
    <p:extLst>
      <p:ext uri="{BB962C8B-B14F-4D97-AF65-F5344CB8AC3E}">
        <p14:creationId xmlns:p14="http://schemas.microsoft.com/office/powerpoint/2010/main" val="243475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9B681-DC81-D0D9-707D-D4B0967C6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522177C-EF2C-BC26-5E28-39045E652D3C}"/>
              </a:ext>
            </a:extLst>
          </p:cNvPr>
          <p:cNvSpPr/>
          <p:nvPr/>
        </p:nvSpPr>
        <p:spPr>
          <a:xfrm>
            <a:off x="974784" y="5822840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Llama3-8b</a:t>
            </a:r>
            <a:endParaRPr lang="ko-KR" altLang="en-US" sz="2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4C3552-96B1-BC0B-3747-B9E1C031B515}"/>
              </a:ext>
            </a:extLst>
          </p:cNvPr>
          <p:cNvSpPr/>
          <p:nvPr/>
        </p:nvSpPr>
        <p:spPr>
          <a:xfrm>
            <a:off x="974784" y="5043583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Llama3-13b</a:t>
            </a:r>
            <a:endParaRPr lang="ko-KR" altLang="en-US" sz="2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8DC425-A64A-C6C5-81D0-CB5635444B61}"/>
              </a:ext>
            </a:extLst>
          </p:cNvPr>
          <p:cNvSpPr/>
          <p:nvPr/>
        </p:nvSpPr>
        <p:spPr>
          <a:xfrm>
            <a:off x="974784" y="4264326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Llama3-70b</a:t>
            </a:r>
            <a:endParaRPr lang="ko-KR" altLang="en-US" sz="2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D056DE-526A-2EF7-1306-ADDBA9AE29F3}"/>
              </a:ext>
            </a:extLst>
          </p:cNvPr>
          <p:cNvSpPr/>
          <p:nvPr/>
        </p:nvSpPr>
        <p:spPr>
          <a:xfrm>
            <a:off x="974783" y="3476443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Llama3-400b</a:t>
            </a:r>
            <a:endParaRPr lang="ko-KR" altLang="en-US" sz="2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161BE6-A708-E152-2D64-E20A4183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73" y="2028549"/>
            <a:ext cx="1538468" cy="13292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7F8C12-407E-F7BA-B1A7-541132AE6D07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라마</a:t>
            </a:r>
            <a:r>
              <a:rPr lang="en-US" altLang="ko-KR" sz="2100" b="1" dirty="0"/>
              <a:t>3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79C88-2854-58BE-99AD-5555E27236E8}"/>
              </a:ext>
            </a:extLst>
          </p:cNvPr>
          <p:cNvSpPr txBox="1"/>
          <p:nvPr/>
        </p:nvSpPr>
        <p:spPr>
          <a:xfrm>
            <a:off x="3105730" y="5985164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w 80</a:t>
            </a:r>
            <a:r>
              <a:rPr lang="ko-KR" altLang="en-US" sz="2100" dirty="0"/>
              <a:t>억 개의 신경망</a:t>
            </a:r>
            <a:endParaRPr lang="en-US" altLang="ko-KR" sz="2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D13A2-E3D9-8E94-ABDD-A9E9B2576A89}"/>
              </a:ext>
            </a:extLst>
          </p:cNvPr>
          <p:cNvSpPr txBox="1"/>
          <p:nvPr/>
        </p:nvSpPr>
        <p:spPr>
          <a:xfrm>
            <a:off x="3105730" y="5192972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w 130</a:t>
            </a:r>
            <a:r>
              <a:rPr lang="ko-KR" altLang="en-US" sz="2100" dirty="0"/>
              <a:t>억 개의 신경망</a:t>
            </a:r>
            <a:endParaRPr lang="en-US" altLang="ko-KR" sz="2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87C43C-97A9-A711-820E-C49D3567EB84}"/>
              </a:ext>
            </a:extLst>
          </p:cNvPr>
          <p:cNvSpPr txBox="1"/>
          <p:nvPr/>
        </p:nvSpPr>
        <p:spPr>
          <a:xfrm>
            <a:off x="3105730" y="4400781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w 700</a:t>
            </a:r>
            <a:r>
              <a:rPr lang="ko-KR" altLang="en-US" sz="2100" dirty="0"/>
              <a:t>억 개의 신경망</a:t>
            </a:r>
            <a:endParaRPr lang="en-US" altLang="ko-KR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AFABB-49FD-A90B-EEA2-7352C3A82D30}"/>
              </a:ext>
            </a:extLst>
          </p:cNvPr>
          <p:cNvSpPr txBox="1"/>
          <p:nvPr/>
        </p:nvSpPr>
        <p:spPr>
          <a:xfrm>
            <a:off x="3105730" y="3661500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w 4,000</a:t>
            </a:r>
            <a:r>
              <a:rPr lang="ko-KR" altLang="en-US" sz="2100" dirty="0"/>
              <a:t>억 개의 신경망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1410636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14D87-08D3-F315-0E61-A183CB2F6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F10498-35FB-7A06-D753-65CC82E3CBA9}"/>
              </a:ext>
            </a:extLst>
          </p:cNvPr>
          <p:cNvSpPr/>
          <p:nvPr/>
        </p:nvSpPr>
        <p:spPr>
          <a:xfrm>
            <a:off x="974784" y="5822840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Llama3-8b</a:t>
            </a:r>
            <a:endParaRPr lang="ko-KR" altLang="en-US" sz="2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AED0F3-9C70-0BB4-0AB5-8844A421EFDD}"/>
              </a:ext>
            </a:extLst>
          </p:cNvPr>
          <p:cNvSpPr/>
          <p:nvPr/>
        </p:nvSpPr>
        <p:spPr>
          <a:xfrm>
            <a:off x="974784" y="5043583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Llama3-13b</a:t>
            </a:r>
            <a:endParaRPr lang="ko-KR" altLang="en-US" sz="2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69D984-D98F-3B71-3305-977148082195}"/>
              </a:ext>
            </a:extLst>
          </p:cNvPr>
          <p:cNvSpPr/>
          <p:nvPr/>
        </p:nvSpPr>
        <p:spPr>
          <a:xfrm>
            <a:off x="974784" y="4264326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Llama3-70b</a:t>
            </a:r>
            <a:endParaRPr lang="ko-KR" altLang="en-US" sz="2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AB67BA-EF43-D1E5-8FA4-244851DC1788}"/>
              </a:ext>
            </a:extLst>
          </p:cNvPr>
          <p:cNvSpPr/>
          <p:nvPr/>
        </p:nvSpPr>
        <p:spPr>
          <a:xfrm>
            <a:off x="974783" y="3476443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Llama3-400b</a:t>
            </a:r>
            <a:endParaRPr lang="ko-KR" altLang="en-US" sz="2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ABA8A9-A3ED-6E53-683A-95A3FDAC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73" y="2028549"/>
            <a:ext cx="1538468" cy="13292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62855A-7B81-E738-8BA8-289E61F1C357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라마</a:t>
            </a:r>
            <a:r>
              <a:rPr lang="en-US" altLang="ko-KR" sz="2100" b="1" dirty="0"/>
              <a:t>3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169900-F88B-CAC5-5AA5-DCEEB0B18670}"/>
              </a:ext>
            </a:extLst>
          </p:cNvPr>
          <p:cNvSpPr txBox="1"/>
          <p:nvPr/>
        </p:nvSpPr>
        <p:spPr>
          <a:xfrm>
            <a:off x="3105730" y="5985164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CPU</a:t>
            </a:r>
            <a:r>
              <a:rPr lang="ko-KR" altLang="en-US" sz="2100" dirty="0"/>
              <a:t>로 </a:t>
            </a:r>
            <a:r>
              <a:rPr lang="en-US" altLang="ko-KR" sz="2100" dirty="0"/>
              <a:t>1</a:t>
            </a:r>
            <a:r>
              <a:rPr lang="ko-KR" altLang="en-US" sz="2100" dirty="0"/>
              <a:t>시간 만에 답변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4034572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481A0-43D2-5564-1A87-47FEA393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1360EA5-F6EE-D9EC-72C2-D240F59EAA01}"/>
              </a:ext>
            </a:extLst>
          </p:cNvPr>
          <p:cNvSpPr/>
          <p:nvPr/>
        </p:nvSpPr>
        <p:spPr>
          <a:xfrm>
            <a:off x="974784" y="5822840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Llama3-8b</a:t>
            </a:r>
            <a:endParaRPr lang="ko-KR" altLang="en-US" sz="2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9BD3AE-A99C-4897-6381-42CAC5ABEF67}"/>
              </a:ext>
            </a:extLst>
          </p:cNvPr>
          <p:cNvSpPr/>
          <p:nvPr/>
        </p:nvSpPr>
        <p:spPr>
          <a:xfrm>
            <a:off x="974784" y="5043583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Llama3-13b</a:t>
            </a:r>
            <a:endParaRPr lang="ko-KR" altLang="en-US" sz="23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21F008-2F07-664E-E1BF-1DB403CECB03}"/>
              </a:ext>
            </a:extLst>
          </p:cNvPr>
          <p:cNvSpPr/>
          <p:nvPr/>
        </p:nvSpPr>
        <p:spPr>
          <a:xfrm>
            <a:off x="974784" y="4264326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Llama3-70b</a:t>
            </a:r>
            <a:endParaRPr lang="ko-KR" altLang="en-US" sz="2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1A3B46-D79A-E4C4-9778-A751B50C39F0}"/>
              </a:ext>
            </a:extLst>
          </p:cNvPr>
          <p:cNvSpPr/>
          <p:nvPr/>
        </p:nvSpPr>
        <p:spPr>
          <a:xfrm>
            <a:off x="974783" y="3476443"/>
            <a:ext cx="1940943" cy="740147"/>
          </a:xfrm>
          <a:prstGeom prst="rect">
            <a:avLst/>
          </a:prstGeom>
          <a:solidFill>
            <a:srgbClr val="6388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/>
              <a:t>Llama3-400b</a:t>
            </a:r>
            <a:endParaRPr lang="ko-KR" altLang="en-US" sz="23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61BE8F-2974-2F5A-15B3-893DF523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73" y="2028549"/>
            <a:ext cx="1538468" cy="13292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5AE97A-C435-3EF6-E583-14339C69BA33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라마</a:t>
            </a:r>
            <a:r>
              <a:rPr lang="en-US" altLang="ko-KR" sz="2100" b="1" dirty="0"/>
              <a:t>3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5B908-CA57-8E73-0516-03BC878D4B46}"/>
              </a:ext>
            </a:extLst>
          </p:cNvPr>
          <p:cNvSpPr txBox="1"/>
          <p:nvPr/>
        </p:nvSpPr>
        <p:spPr>
          <a:xfrm>
            <a:off x="3105730" y="5985164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CPU</a:t>
            </a:r>
            <a:r>
              <a:rPr lang="ko-KR" altLang="en-US" sz="2100" dirty="0"/>
              <a:t>로 </a:t>
            </a:r>
            <a:r>
              <a:rPr lang="en-US" altLang="ko-KR" sz="2100" dirty="0"/>
              <a:t>1</a:t>
            </a:r>
            <a:r>
              <a:rPr lang="ko-KR" altLang="en-US" sz="2100" dirty="0"/>
              <a:t>시간 만에 답변</a:t>
            </a:r>
            <a:endParaRPr lang="en-US" altLang="ko-KR" sz="2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BAE5E-5DC1-76FF-FA1A-71066DAC566A}"/>
              </a:ext>
            </a:extLst>
          </p:cNvPr>
          <p:cNvSpPr txBox="1"/>
          <p:nvPr/>
        </p:nvSpPr>
        <p:spPr>
          <a:xfrm>
            <a:off x="6803585" y="5985164"/>
            <a:ext cx="30995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RAG</a:t>
            </a:r>
            <a:r>
              <a:rPr lang="ko-KR" altLang="en-US" sz="2100" dirty="0"/>
              <a:t>은 </a:t>
            </a:r>
            <a:r>
              <a:rPr lang="en-US" altLang="ko-KR" sz="2100" dirty="0"/>
              <a:t>8</a:t>
            </a:r>
            <a:r>
              <a:rPr lang="ko-KR" altLang="en-US" sz="2100" dirty="0"/>
              <a:t>시간 만에 답변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3314973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6E2B17F-800A-C473-9745-DB80F9BFBD56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라마</a:t>
            </a:r>
            <a:r>
              <a:rPr lang="en-US" altLang="ko-KR" sz="2100" b="1" dirty="0"/>
              <a:t>3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82D4F-AD86-8908-923F-9ED8A3AD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378" y="1668571"/>
            <a:ext cx="6511659" cy="40938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72B9C7-5F0E-20A5-356C-DA371DCD4F0F}"/>
              </a:ext>
            </a:extLst>
          </p:cNvPr>
          <p:cNvSpPr txBox="1"/>
          <p:nvPr/>
        </p:nvSpPr>
        <p:spPr>
          <a:xfrm>
            <a:off x="449356" y="896038"/>
            <a:ext cx="299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라마</a:t>
            </a:r>
            <a:r>
              <a:rPr lang="en-US" altLang="ko-KR" sz="2100" dirty="0"/>
              <a:t>3 </a:t>
            </a:r>
            <a:r>
              <a:rPr lang="ko-KR" altLang="en-US" sz="2100" dirty="0" err="1"/>
              <a:t>챗봇에게</a:t>
            </a:r>
            <a:r>
              <a:rPr lang="ko-KR" altLang="en-US" sz="2100" dirty="0"/>
              <a:t> 질문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255971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0802-120D-7FAB-DF13-C837D486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C8877A-A9A1-F284-E3BB-4506F0A92F08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라마</a:t>
            </a:r>
            <a:r>
              <a:rPr lang="en-US" altLang="ko-KR" sz="2100" b="1" dirty="0"/>
              <a:t>3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406F73-0DD7-23EC-C0DE-9E30B494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378" y="1668571"/>
            <a:ext cx="6511659" cy="409387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A8BA3-8CCB-E12A-A4E8-C4EECD3C1131}"/>
              </a:ext>
            </a:extLst>
          </p:cNvPr>
          <p:cNvSpPr txBox="1"/>
          <p:nvPr/>
        </p:nvSpPr>
        <p:spPr>
          <a:xfrm>
            <a:off x="449355" y="896038"/>
            <a:ext cx="40622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/>
              <a:t>오래 기다려도 답변을 안함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113045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BA6D7175-BE38-BF87-F8BD-AB347C430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38" y="1763462"/>
            <a:ext cx="6524427" cy="41887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4BA8DD-5832-4E5A-2D80-86E383E640EF}"/>
              </a:ext>
            </a:extLst>
          </p:cNvPr>
          <p:cNvSpPr/>
          <p:nvPr/>
        </p:nvSpPr>
        <p:spPr>
          <a:xfrm>
            <a:off x="208338" y="124285"/>
            <a:ext cx="180161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라마</a:t>
            </a:r>
            <a:r>
              <a:rPr lang="en-US" altLang="ko-KR" sz="2100" b="1" dirty="0"/>
              <a:t>3 </a:t>
            </a:r>
            <a:r>
              <a:rPr lang="ko-KR" altLang="en-US" sz="2100" b="1" dirty="0" err="1"/>
              <a:t>챗봇</a:t>
            </a:r>
            <a:endParaRPr lang="ko-KR" altLang="en-US" sz="2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5844C-4A87-C4A1-366E-3F629B7BD4BE}"/>
              </a:ext>
            </a:extLst>
          </p:cNvPr>
          <p:cNvSpPr txBox="1"/>
          <p:nvPr/>
        </p:nvSpPr>
        <p:spPr>
          <a:xfrm>
            <a:off x="449356" y="896038"/>
            <a:ext cx="28459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1</a:t>
            </a:r>
            <a:r>
              <a:rPr lang="ko-KR" altLang="en-US" sz="2100" dirty="0"/>
              <a:t>시간 경과 후</a:t>
            </a:r>
            <a:r>
              <a:rPr lang="en-US" altLang="ko-KR" sz="2100" dirty="0"/>
              <a:t>, </a:t>
            </a:r>
            <a:r>
              <a:rPr lang="ko-KR" altLang="en-US" sz="2100" dirty="0"/>
              <a:t>답변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3250785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CE634-CA59-2167-EB51-C023C954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C73683-93CE-1E51-2430-29C13DFEC869}"/>
              </a:ext>
            </a:extLst>
          </p:cNvPr>
          <p:cNvSpPr/>
          <p:nvPr/>
        </p:nvSpPr>
        <p:spPr>
          <a:xfrm>
            <a:off x="3217653" y="2339379"/>
            <a:ext cx="5357003" cy="13423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800" b="1" dirty="0"/>
              <a:t>라마 </a:t>
            </a:r>
            <a:r>
              <a:rPr lang="ko-KR" altLang="en-US" sz="3800" b="1" dirty="0" err="1"/>
              <a:t>챗봇에</a:t>
            </a:r>
            <a:r>
              <a:rPr lang="ko-KR" altLang="en-US" sz="3800" b="1" dirty="0"/>
              <a:t> </a:t>
            </a:r>
            <a:r>
              <a:rPr lang="en-US" altLang="ko-KR" sz="3800" b="1" dirty="0"/>
              <a:t>GPU </a:t>
            </a:r>
            <a:r>
              <a:rPr lang="ko-KR" altLang="en-US" sz="3800" b="1" dirty="0"/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3671358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13B9-FBEB-B699-FE80-45E84F8C7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92865E-2BA1-F885-65BC-BEA15F0BC3CF}"/>
              </a:ext>
            </a:extLst>
          </p:cNvPr>
          <p:cNvSpPr txBox="1"/>
          <p:nvPr/>
        </p:nvSpPr>
        <p:spPr>
          <a:xfrm>
            <a:off x="470525" y="1819065"/>
            <a:ext cx="30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라마</a:t>
            </a:r>
            <a:r>
              <a:rPr lang="en-US" altLang="ko-KR" sz="2100" dirty="0"/>
              <a:t>3</a:t>
            </a:r>
            <a:r>
              <a:rPr lang="ko-KR" altLang="en-US" sz="2100" dirty="0"/>
              <a:t>를 </a:t>
            </a:r>
            <a:r>
              <a:rPr lang="en-US" altLang="ko-KR" sz="2100" dirty="0"/>
              <a:t>CPU</a:t>
            </a:r>
            <a:r>
              <a:rPr lang="ko-KR" altLang="en-US" sz="2100" dirty="0"/>
              <a:t>로 돌리면</a:t>
            </a:r>
            <a:endParaRPr lang="en-US" altLang="ko-KR" sz="2100" dirty="0"/>
          </a:p>
          <a:p>
            <a:endParaRPr lang="en-US" altLang="ko-KR" sz="1200" dirty="0"/>
          </a:p>
          <a:p>
            <a:r>
              <a:rPr lang="en-US" altLang="ko-KR" sz="2100" dirty="0"/>
              <a:t>1</a:t>
            </a:r>
            <a:r>
              <a:rPr lang="ko-KR" altLang="en-US" sz="2100" dirty="0"/>
              <a:t>시간만에 답변</a:t>
            </a:r>
            <a:endParaRPr lang="en-US" altLang="ko-KR" sz="2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CA8E4D2-E7B9-41AB-EEDD-2EFE80DFE4C5}"/>
              </a:ext>
            </a:extLst>
          </p:cNvPr>
          <p:cNvSpPr/>
          <p:nvPr/>
        </p:nvSpPr>
        <p:spPr>
          <a:xfrm>
            <a:off x="208337" y="124285"/>
            <a:ext cx="31904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/>
              <a:t>라마</a:t>
            </a:r>
            <a:r>
              <a:rPr lang="en-US" altLang="ko-KR" sz="2100" b="1" dirty="0"/>
              <a:t>3</a:t>
            </a:r>
            <a:r>
              <a:rPr lang="ko-KR" altLang="en-US" sz="2100" b="1" dirty="0"/>
              <a:t>를</a:t>
            </a:r>
            <a:r>
              <a:rPr lang="en-US" altLang="ko-KR" sz="2100" b="1" dirty="0"/>
              <a:t> GPU</a:t>
            </a:r>
            <a:r>
              <a:rPr lang="ko-KR" altLang="en-US" sz="2100" b="1" dirty="0"/>
              <a:t>로 구동</a:t>
            </a:r>
          </a:p>
        </p:txBody>
      </p:sp>
    </p:spTree>
    <p:extLst>
      <p:ext uri="{BB962C8B-B14F-4D97-AF65-F5344CB8AC3E}">
        <p14:creationId xmlns:p14="http://schemas.microsoft.com/office/powerpoint/2010/main" val="3477327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F2734-CB89-72C1-67C7-33BD3063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AAF681-827B-F1C0-DDE5-246C7626EBB3}"/>
              </a:ext>
            </a:extLst>
          </p:cNvPr>
          <p:cNvSpPr txBox="1"/>
          <p:nvPr/>
        </p:nvSpPr>
        <p:spPr>
          <a:xfrm>
            <a:off x="470525" y="1819065"/>
            <a:ext cx="30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라마</a:t>
            </a:r>
            <a:r>
              <a:rPr lang="en-US" altLang="ko-KR" sz="2100" dirty="0"/>
              <a:t>3</a:t>
            </a:r>
            <a:r>
              <a:rPr lang="ko-KR" altLang="en-US" sz="2100" dirty="0"/>
              <a:t>를 </a:t>
            </a:r>
            <a:r>
              <a:rPr lang="en-US" altLang="ko-KR" sz="2100" dirty="0"/>
              <a:t>CPU</a:t>
            </a:r>
            <a:r>
              <a:rPr lang="ko-KR" altLang="en-US" sz="2100" dirty="0"/>
              <a:t>로 돌리면</a:t>
            </a:r>
            <a:endParaRPr lang="en-US" altLang="ko-KR" sz="2100" dirty="0"/>
          </a:p>
          <a:p>
            <a:endParaRPr lang="en-US" altLang="ko-KR" sz="1200" dirty="0"/>
          </a:p>
          <a:p>
            <a:r>
              <a:rPr lang="en-US" altLang="ko-KR" sz="2100" dirty="0"/>
              <a:t>1</a:t>
            </a:r>
            <a:r>
              <a:rPr lang="ko-KR" altLang="en-US" sz="2100" dirty="0"/>
              <a:t>시간만에 답변</a:t>
            </a:r>
            <a:endParaRPr lang="en-US" altLang="ko-KR" sz="2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690C72-F74F-E65A-1622-16EA8F13D4DD}"/>
              </a:ext>
            </a:extLst>
          </p:cNvPr>
          <p:cNvSpPr/>
          <p:nvPr/>
        </p:nvSpPr>
        <p:spPr>
          <a:xfrm>
            <a:off x="208337" y="124285"/>
            <a:ext cx="31904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/>
              <a:t>라마</a:t>
            </a:r>
            <a:r>
              <a:rPr lang="en-US" altLang="ko-KR" sz="2100" b="1" dirty="0"/>
              <a:t>3</a:t>
            </a:r>
            <a:r>
              <a:rPr lang="ko-KR" altLang="en-US" sz="2100" b="1" dirty="0"/>
              <a:t>를</a:t>
            </a:r>
            <a:r>
              <a:rPr lang="en-US" altLang="ko-KR" sz="2100" b="1" dirty="0"/>
              <a:t> GPU</a:t>
            </a:r>
            <a:r>
              <a:rPr lang="ko-KR" altLang="en-US" sz="2100" b="1" dirty="0"/>
              <a:t>로 구동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4EE7DFE-2EB7-09EB-82AA-3A76DFB7C794}"/>
              </a:ext>
            </a:extLst>
          </p:cNvPr>
          <p:cNvSpPr/>
          <p:nvPr/>
        </p:nvSpPr>
        <p:spPr>
          <a:xfrm>
            <a:off x="3624134" y="1953481"/>
            <a:ext cx="667109" cy="65449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2554D-03A8-304E-3436-9DAC047FE351}"/>
              </a:ext>
            </a:extLst>
          </p:cNvPr>
          <p:cNvSpPr txBox="1"/>
          <p:nvPr/>
        </p:nvSpPr>
        <p:spPr>
          <a:xfrm>
            <a:off x="4582455" y="1819065"/>
            <a:ext cx="30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GPU</a:t>
            </a:r>
            <a:r>
              <a:rPr lang="ko-KR" altLang="en-US" sz="2100" dirty="0"/>
              <a:t>로 돌려야</a:t>
            </a:r>
            <a:r>
              <a:rPr lang="en-US" altLang="ko-KR" sz="2100" dirty="0"/>
              <a:t> </a:t>
            </a:r>
            <a:r>
              <a:rPr lang="ko-KR" altLang="en-US" sz="2100" dirty="0"/>
              <a:t>하는데</a:t>
            </a:r>
            <a:endParaRPr lang="en-US" altLang="ko-KR" sz="2100" dirty="0"/>
          </a:p>
          <a:p>
            <a:endParaRPr lang="en-US" altLang="ko-KR" sz="1200" dirty="0"/>
          </a:p>
          <a:p>
            <a:r>
              <a:rPr lang="ko-KR" altLang="en-US" sz="2100" dirty="0"/>
              <a:t>구하기 어려움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4032613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7C0E-DCF5-DF69-D190-500270A93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588465-4416-252E-CA07-34F06285865F}"/>
              </a:ext>
            </a:extLst>
          </p:cNvPr>
          <p:cNvSpPr txBox="1"/>
          <p:nvPr/>
        </p:nvSpPr>
        <p:spPr>
          <a:xfrm>
            <a:off x="470525" y="1819065"/>
            <a:ext cx="30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라마</a:t>
            </a:r>
            <a:r>
              <a:rPr lang="en-US" altLang="ko-KR" sz="2100" dirty="0"/>
              <a:t>3</a:t>
            </a:r>
            <a:r>
              <a:rPr lang="ko-KR" altLang="en-US" sz="2100" dirty="0"/>
              <a:t>를 </a:t>
            </a:r>
            <a:r>
              <a:rPr lang="en-US" altLang="ko-KR" sz="2100" dirty="0"/>
              <a:t>CPU</a:t>
            </a:r>
            <a:r>
              <a:rPr lang="ko-KR" altLang="en-US" sz="2100" dirty="0"/>
              <a:t>로 돌리면</a:t>
            </a:r>
            <a:endParaRPr lang="en-US" altLang="ko-KR" sz="2100" dirty="0"/>
          </a:p>
          <a:p>
            <a:endParaRPr lang="en-US" altLang="ko-KR" sz="1200" dirty="0"/>
          </a:p>
          <a:p>
            <a:r>
              <a:rPr lang="en-US" altLang="ko-KR" sz="2100" dirty="0"/>
              <a:t>1</a:t>
            </a:r>
            <a:r>
              <a:rPr lang="ko-KR" altLang="en-US" sz="2100" dirty="0"/>
              <a:t>시간만에 답변</a:t>
            </a:r>
            <a:endParaRPr lang="en-US" altLang="ko-KR" sz="2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3F256A-8C27-00B5-31D0-51C8AF37F2FD}"/>
              </a:ext>
            </a:extLst>
          </p:cNvPr>
          <p:cNvSpPr/>
          <p:nvPr/>
        </p:nvSpPr>
        <p:spPr>
          <a:xfrm>
            <a:off x="208337" y="124285"/>
            <a:ext cx="31904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/>
              <a:t>라마</a:t>
            </a:r>
            <a:r>
              <a:rPr lang="en-US" altLang="ko-KR" sz="2100" b="1" dirty="0"/>
              <a:t>3</a:t>
            </a:r>
            <a:r>
              <a:rPr lang="ko-KR" altLang="en-US" sz="2100" b="1" dirty="0"/>
              <a:t>를</a:t>
            </a:r>
            <a:r>
              <a:rPr lang="en-US" altLang="ko-KR" sz="2100" b="1" dirty="0"/>
              <a:t> GPU</a:t>
            </a:r>
            <a:r>
              <a:rPr lang="ko-KR" altLang="en-US" sz="2100" b="1" dirty="0"/>
              <a:t>로 구동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B2617D1-ACD7-F5D3-C686-EF639B6D2849}"/>
              </a:ext>
            </a:extLst>
          </p:cNvPr>
          <p:cNvSpPr/>
          <p:nvPr/>
        </p:nvSpPr>
        <p:spPr>
          <a:xfrm>
            <a:off x="3624134" y="1953481"/>
            <a:ext cx="667109" cy="65449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A5064-6BAE-2088-3617-DA3DF608E1D8}"/>
              </a:ext>
            </a:extLst>
          </p:cNvPr>
          <p:cNvSpPr txBox="1"/>
          <p:nvPr/>
        </p:nvSpPr>
        <p:spPr>
          <a:xfrm>
            <a:off x="4582455" y="1819065"/>
            <a:ext cx="30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GPU</a:t>
            </a:r>
            <a:r>
              <a:rPr lang="ko-KR" altLang="en-US" sz="2100" dirty="0"/>
              <a:t>로 돌려야</a:t>
            </a:r>
            <a:r>
              <a:rPr lang="en-US" altLang="ko-KR" sz="2100" dirty="0"/>
              <a:t> </a:t>
            </a:r>
            <a:r>
              <a:rPr lang="ko-KR" altLang="en-US" sz="2100" dirty="0"/>
              <a:t>하는데</a:t>
            </a:r>
            <a:endParaRPr lang="en-US" altLang="ko-KR" sz="2100" dirty="0"/>
          </a:p>
          <a:p>
            <a:endParaRPr lang="en-US" altLang="ko-KR" sz="1200" dirty="0"/>
          </a:p>
          <a:p>
            <a:r>
              <a:rPr lang="ko-KR" altLang="en-US" sz="2100" dirty="0"/>
              <a:t>구하기 어려움</a:t>
            </a:r>
            <a:endParaRPr lang="en-US" altLang="ko-KR" sz="21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F16E317-217D-2B27-0FAA-A1CC3CBFDE1B}"/>
              </a:ext>
            </a:extLst>
          </p:cNvPr>
          <p:cNvSpPr/>
          <p:nvPr/>
        </p:nvSpPr>
        <p:spPr>
          <a:xfrm>
            <a:off x="7797240" y="1953481"/>
            <a:ext cx="667109" cy="65449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53B12D-2C1D-2472-FA3C-B6059EE786CD}"/>
              </a:ext>
            </a:extLst>
          </p:cNvPr>
          <p:cNvSpPr txBox="1"/>
          <p:nvPr/>
        </p:nvSpPr>
        <p:spPr>
          <a:xfrm>
            <a:off x="8919578" y="1780593"/>
            <a:ext cx="273562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클라우드 </a:t>
            </a:r>
            <a:r>
              <a:rPr lang="en-US" altLang="ko-KR" sz="2100" dirty="0"/>
              <a:t>GPU</a:t>
            </a:r>
            <a:r>
              <a:rPr lang="ko-KR" altLang="en-US" sz="2100" dirty="0"/>
              <a:t> 사용</a:t>
            </a:r>
            <a:endParaRPr lang="en-US" altLang="ko-KR" sz="2100" dirty="0"/>
          </a:p>
          <a:p>
            <a:endParaRPr lang="en-US" altLang="ko-KR" sz="1500" dirty="0"/>
          </a:p>
          <a:p>
            <a:r>
              <a:rPr lang="en-US" altLang="ko-KR" sz="1700" dirty="0"/>
              <a:t>Infrastructure as a Service</a:t>
            </a:r>
          </a:p>
        </p:txBody>
      </p:sp>
    </p:spTree>
    <p:extLst>
      <p:ext uri="{BB962C8B-B14F-4D97-AF65-F5344CB8AC3E}">
        <p14:creationId xmlns:p14="http://schemas.microsoft.com/office/powerpoint/2010/main" val="3597246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CA1C87-C956-FE49-B897-BD200C62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2" y="3320652"/>
            <a:ext cx="11276738" cy="2570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2AD6E-5E0A-6122-5D48-A065F8B0E365}"/>
              </a:ext>
            </a:extLst>
          </p:cNvPr>
          <p:cNvSpPr txBox="1"/>
          <p:nvPr/>
        </p:nvSpPr>
        <p:spPr>
          <a:xfrm>
            <a:off x="208338" y="877330"/>
            <a:ext cx="567487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</a:t>
            </a:r>
            <a:r>
              <a:rPr lang="ko-KR" altLang="en-US" dirty="0"/>
              <a:t>키 발급 ⇨ </a:t>
            </a:r>
            <a:r>
              <a:rPr lang="ko-KR" altLang="en-US" dirty="0" err="1"/>
              <a:t>챗봇</a:t>
            </a:r>
            <a:r>
              <a:rPr lang="ko-KR" altLang="en-US" dirty="0"/>
              <a:t> 개발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500" dirty="0"/>
              <a:t>(GPT</a:t>
            </a:r>
            <a:r>
              <a:rPr lang="ko-KR" altLang="en-US" sz="1500" dirty="0"/>
              <a:t>에게 질문을 </a:t>
            </a:r>
            <a:r>
              <a:rPr lang="ko-KR" altLang="en-US" sz="1500" dirty="0" err="1"/>
              <a:t>보낼때</a:t>
            </a:r>
            <a:r>
              <a:rPr lang="ko-KR" altLang="en-US" sz="1500" dirty="0"/>
              <a:t> </a:t>
            </a:r>
            <a:r>
              <a:rPr lang="en-US" altLang="ko-KR" sz="1500" dirty="0"/>
              <a:t>API</a:t>
            </a:r>
            <a:r>
              <a:rPr lang="ko-KR" altLang="en-US" sz="1500" dirty="0"/>
              <a:t>키도 같이 보내야 답변</a:t>
            </a:r>
            <a:r>
              <a:rPr lang="en-US" altLang="ko-KR" sz="1500" dirty="0"/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86A409-B1DA-255F-4390-97EE24CE0EAF}"/>
              </a:ext>
            </a:extLst>
          </p:cNvPr>
          <p:cNvSpPr/>
          <p:nvPr/>
        </p:nvSpPr>
        <p:spPr>
          <a:xfrm>
            <a:off x="416459" y="4988469"/>
            <a:ext cx="968721" cy="2263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93A124-1333-5CE1-C504-0A3ECFEC1E49}"/>
              </a:ext>
            </a:extLst>
          </p:cNvPr>
          <p:cNvSpPr/>
          <p:nvPr/>
        </p:nvSpPr>
        <p:spPr>
          <a:xfrm>
            <a:off x="7630559" y="5071344"/>
            <a:ext cx="671464" cy="505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E472B0-6D0A-D159-9BA2-AD401058335A}"/>
              </a:ext>
            </a:extLst>
          </p:cNvPr>
          <p:cNvSpPr txBox="1"/>
          <p:nvPr/>
        </p:nvSpPr>
        <p:spPr>
          <a:xfrm>
            <a:off x="208338" y="2399073"/>
            <a:ext cx="10445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API</a:t>
            </a:r>
            <a:r>
              <a:rPr lang="ko-KR" altLang="en-US" sz="1200" dirty="0"/>
              <a:t>키</a:t>
            </a:r>
            <a:r>
              <a:rPr lang="en-US" altLang="ko-KR" sz="1200" dirty="0"/>
              <a:t>: sk-proj-Lsy3Kr9XZrssH2uv1cmCmjE5Yp94eJwnSa-3vIL9AetuNP5cPbDp6P5OYzVQoljhWtEKouzCi0T3BlbkFJ9iQ7m-w2OxvNcAzYByOSo7Q</a:t>
            </a:r>
            <a:endParaRPr lang="ko-KR" altLang="en-US" sz="1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CC04E8-24F3-DD60-2562-D322C5382517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오픈</a:t>
            </a:r>
            <a:r>
              <a:rPr lang="en-US" altLang="ko-KR" sz="2100" b="1" dirty="0"/>
              <a:t>AI</a:t>
            </a:r>
            <a:r>
              <a:rPr lang="ko-KR" altLang="en-US" sz="2100" b="1" dirty="0"/>
              <a:t>의 </a:t>
            </a:r>
            <a:r>
              <a:rPr lang="en-US" altLang="ko-KR" sz="2100" b="1" dirty="0"/>
              <a:t>API</a:t>
            </a:r>
            <a:r>
              <a:rPr lang="ko-KR" altLang="en-US" sz="2100" b="1" dirty="0"/>
              <a:t>키 발급</a:t>
            </a:r>
          </a:p>
        </p:txBody>
      </p:sp>
    </p:spTree>
    <p:extLst>
      <p:ext uri="{BB962C8B-B14F-4D97-AF65-F5344CB8AC3E}">
        <p14:creationId xmlns:p14="http://schemas.microsoft.com/office/powerpoint/2010/main" val="1585545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98043-CC8E-E18E-6038-39B14B73E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AD36F7-8A2E-B34F-C0F8-A7BAB1D158FF}"/>
              </a:ext>
            </a:extLst>
          </p:cNvPr>
          <p:cNvSpPr txBox="1"/>
          <p:nvPr/>
        </p:nvSpPr>
        <p:spPr>
          <a:xfrm>
            <a:off x="470525" y="1819065"/>
            <a:ext cx="30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라마</a:t>
            </a:r>
            <a:r>
              <a:rPr lang="en-US" altLang="ko-KR" sz="2100" dirty="0"/>
              <a:t>3</a:t>
            </a:r>
            <a:r>
              <a:rPr lang="ko-KR" altLang="en-US" sz="2100" dirty="0"/>
              <a:t>를 </a:t>
            </a:r>
            <a:r>
              <a:rPr lang="en-US" altLang="ko-KR" sz="2100" dirty="0"/>
              <a:t>CPU</a:t>
            </a:r>
            <a:r>
              <a:rPr lang="ko-KR" altLang="en-US" sz="2100" dirty="0"/>
              <a:t>로 돌리면</a:t>
            </a:r>
            <a:endParaRPr lang="en-US" altLang="ko-KR" sz="2100" dirty="0"/>
          </a:p>
          <a:p>
            <a:endParaRPr lang="en-US" altLang="ko-KR" sz="1200" dirty="0"/>
          </a:p>
          <a:p>
            <a:r>
              <a:rPr lang="en-US" altLang="ko-KR" sz="2100" dirty="0"/>
              <a:t>1</a:t>
            </a:r>
            <a:r>
              <a:rPr lang="ko-KR" altLang="en-US" sz="2100" dirty="0"/>
              <a:t>시간만에 답변</a:t>
            </a:r>
            <a:endParaRPr lang="en-US" altLang="ko-KR" sz="21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EF70F4-1A8D-4B8A-FA6D-33D74BB90323}"/>
              </a:ext>
            </a:extLst>
          </p:cNvPr>
          <p:cNvSpPr/>
          <p:nvPr/>
        </p:nvSpPr>
        <p:spPr>
          <a:xfrm>
            <a:off x="208337" y="124285"/>
            <a:ext cx="31904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/>
              <a:t>라마</a:t>
            </a:r>
            <a:r>
              <a:rPr lang="en-US" altLang="ko-KR" sz="2100" b="1" dirty="0"/>
              <a:t>3</a:t>
            </a:r>
            <a:r>
              <a:rPr lang="ko-KR" altLang="en-US" sz="2100" b="1" dirty="0"/>
              <a:t>를</a:t>
            </a:r>
            <a:r>
              <a:rPr lang="en-US" altLang="ko-KR" sz="2100" b="1" dirty="0"/>
              <a:t> GPU</a:t>
            </a:r>
            <a:r>
              <a:rPr lang="ko-KR" altLang="en-US" sz="2100" b="1" dirty="0"/>
              <a:t>로 구동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4B07B975-C6B8-F3FD-CBD0-9481C8B0B333}"/>
              </a:ext>
            </a:extLst>
          </p:cNvPr>
          <p:cNvSpPr/>
          <p:nvPr/>
        </p:nvSpPr>
        <p:spPr>
          <a:xfrm>
            <a:off x="3624134" y="1953481"/>
            <a:ext cx="667109" cy="65449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30197-C349-FDFB-3F93-6B211EFB318B}"/>
              </a:ext>
            </a:extLst>
          </p:cNvPr>
          <p:cNvSpPr txBox="1"/>
          <p:nvPr/>
        </p:nvSpPr>
        <p:spPr>
          <a:xfrm>
            <a:off x="4582455" y="1819065"/>
            <a:ext cx="302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GPU</a:t>
            </a:r>
            <a:r>
              <a:rPr lang="ko-KR" altLang="en-US" sz="2100" dirty="0"/>
              <a:t>로 돌려야</a:t>
            </a:r>
            <a:r>
              <a:rPr lang="en-US" altLang="ko-KR" sz="2100" dirty="0"/>
              <a:t> </a:t>
            </a:r>
            <a:r>
              <a:rPr lang="ko-KR" altLang="en-US" sz="2100" dirty="0"/>
              <a:t>하는데</a:t>
            </a:r>
            <a:endParaRPr lang="en-US" altLang="ko-KR" sz="2100" dirty="0"/>
          </a:p>
          <a:p>
            <a:endParaRPr lang="en-US" altLang="ko-KR" sz="1200" dirty="0"/>
          </a:p>
          <a:p>
            <a:r>
              <a:rPr lang="ko-KR" altLang="en-US" sz="2100" dirty="0"/>
              <a:t>구하기 어려움</a:t>
            </a:r>
            <a:endParaRPr lang="en-US" altLang="ko-KR" sz="21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0459D53-26F1-79F4-687C-FA625F407BAB}"/>
              </a:ext>
            </a:extLst>
          </p:cNvPr>
          <p:cNvSpPr/>
          <p:nvPr/>
        </p:nvSpPr>
        <p:spPr>
          <a:xfrm>
            <a:off x="7797240" y="1953481"/>
            <a:ext cx="667109" cy="65449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D37A11-B7FB-D331-E4F1-F891120E03F2}"/>
              </a:ext>
            </a:extLst>
          </p:cNvPr>
          <p:cNvSpPr txBox="1"/>
          <p:nvPr/>
        </p:nvSpPr>
        <p:spPr>
          <a:xfrm>
            <a:off x="8919578" y="1780593"/>
            <a:ext cx="273562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클라우드 </a:t>
            </a:r>
            <a:r>
              <a:rPr lang="en-US" altLang="ko-KR" sz="2100" dirty="0"/>
              <a:t>GPU</a:t>
            </a:r>
            <a:r>
              <a:rPr lang="ko-KR" altLang="en-US" sz="2100" dirty="0"/>
              <a:t> 사용</a:t>
            </a:r>
            <a:endParaRPr lang="en-US" altLang="ko-KR" sz="2100" dirty="0"/>
          </a:p>
          <a:p>
            <a:endParaRPr lang="en-US" altLang="ko-KR" sz="1500" dirty="0"/>
          </a:p>
          <a:p>
            <a:r>
              <a:rPr lang="en-US" altLang="ko-KR" sz="1700" dirty="0"/>
              <a:t>Infrastructure as a Service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D0443F-30AC-7AE9-616D-B8334A4E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662" y="4024132"/>
            <a:ext cx="4499578" cy="17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49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F7E3882-39F7-1619-6C3D-D0C667AB32F1}"/>
              </a:ext>
            </a:extLst>
          </p:cNvPr>
          <p:cNvSpPr/>
          <p:nvPr/>
        </p:nvSpPr>
        <p:spPr>
          <a:xfrm>
            <a:off x="208337" y="124285"/>
            <a:ext cx="31904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/>
              <a:t>라마</a:t>
            </a:r>
            <a:r>
              <a:rPr lang="en-US" altLang="ko-KR" sz="2100" b="1" dirty="0"/>
              <a:t>3</a:t>
            </a:r>
            <a:r>
              <a:rPr lang="ko-KR" altLang="en-US" sz="2100" b="1" dirty="0"/>
              <a:t>를</a:t>
            </a:r>
            <a:r>
              <a:rPr lang="en-US" altLang="ko-KR" sz="2100" b="1" dirty="0"/>
              <a:t> GPU</a:t>
            </a:r>
            <a:r>
              <a:rPr lang="ko-KR" altLang="en-US" sz="2100" b="1" dirty="0"/>
              <a:t>로 구동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393AA9-35BC-AB3C-9429-464D266A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662" y="4024132"/>
            <a:ext cx="4499578" cy="17933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0FB31F-F2B4-D05F-5F11-AFF4FB104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277" y="935583"/>
            <a:ext cx="4899736" cy="308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9E88F-174C-3E1E-3C68-3996F18F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2292B5-539E-1FD4-1E1F-642CB5CE7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4" y="2106764"/>
            <a:ext cx="10634804" cy="4139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B167A0-4ECF-5C8F-28BF-7AFC24ACED2F}"/>
              </a:ext>
            </a:extLst>
          </p:cNvPr>
          <p:cNvSpPr txBox="1"/>
          <p:nvPr/>
        </p:nvSpPr>
        <p:spPr>
          <a:xfrm>
            <a:off x="760492" y="1191003"/>
            <a:ext cx="62016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월 </a:t>
            </a:r>
            <a:r>
              <a:rPr lang="en-US" altLang="ko-KR" dirty="0"/>
              <a:t>$9.99 </a:t>
            </a:r>
            <a:r>
              <a:rPr lang="ko-KR" altLang="en-US" dirty="0"/>
              <a:t>이지만</a:t>
            </a:r>
            <a:r>
              <a:rPr lang="en-US" altLang="ko-KR" dirty="0"/>
              <a:t>, </a:t>
            </a:r>
            <a:r>
              <a:rPr lang="ko-KR" altLang="en-US" dirty="0"/>
              <a:t>많이 사용하면 그 전에 종료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ko-KR" altLang="en-US" dirty="0"/>
              <a:t>라마</a:t>
            </a:r>
            <a:r>
              <a:rPr lang="en-US" altLang="ko-KR" dirty="0"/>
              <a:t>3</a:t>
            </a:r>
            <a:r>
              <a:rPr lang="ko-KR" altLang="en-US" dirty="0"/>
              <a:t>은 </a:t>
            </a:r>
            <a:r>
              <a:rPr lang="en-US" altLang="ko-KR" dirty="0"/>
              <a:t>GPU</a:t>
            </a:r>
            <a:r>
              <a:rPr lang="ko-KR" altLang="en-US" dirty="0"/>
              <a:t>를 많이 사용하므로 하루만에도 모두 소진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41EC0D-CDB7-0DA5-FAA1-FF12264A45B6}"/>
              </a:ext>
            </a:extLst>
          </p:cNvPr>
          <p:cNvSpPr/>
          <p:nvPr/>
        </p:nvSpPr>
        <p:spPr>
          <a:xfrm>
            <a:off x="208337" y="124285"/>
            <a:ext cx="31904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구글 </a:t>
            </a:r>
            <a:r>
              <a:rPr lang="ko-KR" altLang="en-US" sz="2100" b="1" dirty="0" err="1"/>
              <a:t>코랩</a:t>
            </a:r>
            <a:r>
              <a:rPr lang="ko-KR" altLang="en-US" sz="2100" b="1" dirty="0"/>
              <a:t> 이용료</a:t>
            </a:r>
          </a:p>
        </p:txBody>
      </p:sp>
    </p:spTree>
    <p:extLst>
      <p:ext uri="{BB962C8B-B14F-4D97-AF65-F5344CB8AC3E}">
        <p14:creationId xmlns:p14="http://schemas.microsoft.com/office/powerpoint/2010/main" val="1547624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0">
            <a:extLst>
              <a:ext uri="{FF2B5EF4-FFF2-40B4-BE49-F238E27FC236}">
                <a16:creationId xmlns:a16="http://schemas.microsoft.com/office/drawing/2014/main" id="{3BE2F9F0-11FF-1737-1ECD-609B48868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97" y="1692998"/>
            <a:ext cx="9370781" cy="35792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60E39-B1AB-8312-B337-39F26D93780C}"/>
              </a:ext>
            </a:extLst>
          </p:cNvPr>
          <p:cNvSpPr txBox="1"/>
          <p:nvPr/>
        </p:nvSpPr>
        <p:spPr>
          <a:xfrm>
            <a:off x="970054" y="3835830"/>
            <a:ext cx="174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학습 </a:t>
            </a:r>
            <a:r>
              <a:rPr lang="en-US" altLang="ko-KR" b="1" dirty="0"/>
              <a:t>PDF </a:t>
            </a:r>
            <a:r>
              <a:rPr lang="ko-KR" altLang="en-US" b="1" dirty="0"/>
              <a:t>등록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15946-FF11-33B5-369D-DE16D2C8BD93}"/>
              </a:ext>
            </a:extLst>
          </p:cNvPr>
          <p:cNvSpPr txBox="1"/>
          <p:nvPr/>
        </p:nvSpPr>
        <p:spPr>
          <a:xfrm>
            <a:off x="5385629" y="1323666"/>
            <a:ext cx="221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사용자 질문 처리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F99261-1840-C879-80C3-D0387340B9A0}"/>
              </a:ext>
            </a:extLst>
          </p:cNvPr>
          <p:cNvSpPr/>
          <p:nvPr/>
        </p:nvSpPr>
        <p:spPr>
          <a:xfrm>
            <a:off x="208337" y="124285"/>
            <a:ext cx="31904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 err="1"/>
              <a:t>챗봇</a:t>
            </a:r>
            <a:r>
              <a:rPr lang="ko-KR" altLang="en-US" sz="2100" b="1" dirty="0"/>
              <a:t> 작동 순서</a:t>
            </a:r>
          </a:p>
        </p:txBody>
      </p:sp>
    </p:spTree>
    <p:extLst>
      <p:ext uri="{BB962C8B-B14F-4D97-AF65-F5344CB8AC3E}">
        <p14:creationId xmlns:p14="http://schemas.microsoft.com/office/powerpoint/2010/main" val="428329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86DD141-01DC-2924-92E6-0E2F4EF14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974" y="1090781"/>
            <a:ext cx="5751969" cy="564420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EC4DB8E-A69E-B3A5-91AB-E245E97AF7C8}"/>
              </a:ext>
            </a:extLst>
          </p:cNvPr>
          <p:cNvSpPr/>
          <p:nvPr/>
        </p:nvSpPr>
        <p:spPr>
          <a:xfrm>
            <a:off x="208337" y="124285"/>
            <a:ext cx="31904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/>
              <a:t>라마</a:t>
            </a:r>
            <a:r>
              <a:rPr lang="en-US" altLang="ko-KR" sz="2100" b="1" dirty="0"/>
              <a:t>3</a:t>
            </a:r>
            <a:r>
              <a:rPr lang="ko-KR" altLang="en-US" sz="2100" b="1" dirty="0"/>
              <a:t>를</a:t>
            </a:r>
            <a:r>
              <a:rPr lang="en-US" altLang="ko-KR" sz="2100" b="1" dirty="0"/>
              <a:t> GPU</a:t>
            </a:r>
            <a:r>
              <a:rPr lang="ko-KR" altLang="en-US" sz="2100" b="1" dirty="0"/>
              <a:t>로 구동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AEE33A-597E-A802-8ED4-773BC8048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224" y="1600109"/>
            <a:ext cx="1560599" cy="435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6CC84-33A1-ECA0-BEC7-BF1B64297BBA}"/>
              </a:ext>
            </a:extLst>
          </p:cNvPr>
          <p:cNvSpPr txBox="1"/>
          <p:nvPr/>
        </p:nvSpPr>
        <p:spPr>
          <a:xfrm>
            <a:off x="461899" y="1090781"/>
            <a:ext cx="23848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/>
              <a:t>1</a:t>
            </a:r>
            <a:r>
              <a:rPr lang="ko-KR" altLang="en-US" sz="2100" dirty="0" err="1"/>
              <a:t>청크에</a:t>
            </a:r>
            <a:r>
              <a:rPr lang="ko-KR" altLang="en-US" sz="2100" dirty="0"/>
              <a:t> </a:t>
            </a:r>
            <a:r>
              <a:rPr lang="en-US" altLang="ko-KR" sz="2100" dirty="0"/>
              <a:t>900</a:t>
            </a:r>
            <a:r>
              <a:rPr lang="ko-KR" altLang="en-US" sz="2100" dirty="0"/>
              <a:t>글자</a:t>
            </a:r>
            <a:endParaRPr lang="en-US" altLang="ko-KR" sz="2100" dirty="0"/>
          </a:p>
        </p:txBody>
      </p:sp>
    </p:spTree>
    <p:extLst>
      <p:ext uri="{BB962C8B-B14F-4D97-AF65-F5344CB8AC3E}">
        <p14:creationId xmlns:p14="http://schemas.microsoft.com/office/powerpoint/2010/main" val="2144802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7">
            <a:extLst>
              <a:ext uri="{FF2B5EF4-FFF2-40B4-BE49-F238E27FC236}">
                <a16:creationId xmlns:a16="http://schemas.microsoft.com/office/drawing/2014/main" id="{539DACAD-EB02-C336-4D87-BEEB1E88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023" y="1423374"/>
            <a:ext cx="3932778" cy="52127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DC6DBE-4C7D-E999-231F-84463831D5F1}"/>
              </a:ext>
            </a:extLst>
          </p:cNvPr>
          <p:cNvSpPr/>
          <p:nvPr/>
        </p:nvSpPr>
        <p:spPr>
          <a:xfrm>
            <a:off x="7521167" y="6039019"/>
            <a:ext cx="301027" cy="144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3FF457-5286-B589-E1EE-64BBB80BE3E2}"/>
              </a:ext>
            </a:extLst>
          </p:cNvPr>
          <p:cNvSpPr/>
          <p:nvPr/>
        </p:nvSpPr>
        <p:spPr>
          <a:xfrm>
            <a:off x="7521167" y="4892989"/>
            <a:ext cx="301027" cy="144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E3DCD9-B97A-9ADB-FF63-AC5D37317998}"/>
              </a:ext>
            </a:extLst>
          </p:cNvPr>
          <p:cNvSpPr/>
          <p:nvPr/>
        </p:nvSpPr>
        <p:spPr>
          <a:xfrm>
            <a:off x="7516651" y="4015567"/>
            <a:ext cx="301027" cy="144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2355D4-0853-5DB0-5D71-D2CEE7887E92}"/>
              </a:ext>
            </a:extLst>
          </p:cNvPr>
          <p:cNvSpPr/>
          <p:nvPr/>
        </p:nvSpPr>
        <p:spPr>
          <a:xfrm>
            <a:off x="7512112" y="2619830"/>
            <a:ext cx="301027" cy="144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A0A538E-6957-59A0-0E49-657FFCC42351}"/>
              </a:ext>
            </a:extLst>
          </p:cNvPr>
          <p:cNvSpPr/>
          <p:nvPr/>
        </p:nvSpPr>
        <p:spPr>
          <a:xfrm>
            <a:off x="7512113" y="1468914"/>
            <a:ext cx="301027" cy="144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979E4A-81A3-4D2D-C185-8F0A025491D3}"/>
              </a:ext>
            </a:extLst>
          </p:cNvPr>
          <p:cNvSpPr txBox="1"/>
          <p:nvPr/>
        </p:nvSpPr>
        <p:spPr>
          <a:xfrm>
            <a:off x="10651319" y="1938742"/>
            <a:ext cx="13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질문</a:t>
            </a:r>
            <a:r>
              <a:rPr lang="en-US" altLang="ko-KR" dirty="0"/>
              <a:t>, </a:t>
            </a:r>
            <a:r>
              <a:rPr lang="ko-KR" altLang="en-US" dirty="0"/>
              <a:t>답변</a:t>
            </a:r>
            <a:endParaRPr lang="en-US" altLang="ko-K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9075A6-3FA1-F795-4032-BC6BE4C3F869}"/>
              </a:ext>
            </a:extLst>
          </p:cNvPr>
          <p:cNvSpPr txBox="1"/>
          <p:nvPr/>
        </p:nvSpPr>
        <p:spPr>
          <a:xfrm>
            <a:off x="10651318" y="3018317"/>
            <a:ext cx="13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질문</a:t>
            </a:r>
            <a:r>
              <a:rPr lang="en-US" altLang="ko-KR" dirty="0"/>
              <a:t>, </a:t>
            </a:r>
            <a:r>
              <a:rPr lang="ko-KR" altLang="en-US" dirty="0"/>
              <a:t>답변</a:t>
            </a:r>
            <a:endParaRPr lang="en-US" altLang="ko-K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472AFE-4E75-300A-5B6D-169C0C4E5F03}"/>
              </a:ext>
            </a:extLst>
          </p:cNvPr>
          <p:cNvSpPr txBox="1"/>
          <p:nvPr/>
        </p:nvSpPr>
        <p:spPr>
          <a:xfrm>
            <a:off x="10651318" y="4211943"/>
            <a:ext cx="138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질문</a:t>
            </a:r>
            <a:r>
              <a:rPr lang="en-US" altLang="ko-KR" dirty="0"/>
              <a:t>, </a:t>
            </a:r>
            <a:r>
              <a:rPr lang="ko-KR" altLang="en-US" dirty="0"/>
              <a:t>답변</a:t>
            </a:r>
            <a:endParaRPr lang="en-US" altLang="ko-K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D6271D-FD36-F175-4FE5-BE246E718C44}"/>
              </a:ext>
            </a:extLst>
          </p:cNvPr>
          <p:cNvSpPr txBox="1"/>
          <p:nvPr/>
        </p:nvSpPr>
        <p:spPr>
          <a:xfrm>
            <a:off x="10688872" y="5319168"/>
            <a:ext cx="150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질문</a:t>
            </a:r>
            <a:r>
              <a:rPr lang="en-US" altLang="ko-KR" dirty="0"/>
              <a:t>, </a:t>
            </a:r>
            <a:r>
              <a:rPr lang="ko-KR" altLang="en-US" dirty="0"/>
              <a:t>답변</a:t>
            </a:r>
            <a:endParaRPr lang="en-US" altLang="ko-KR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46B782C-2E4E-A744-2992-1477C924C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167" y="1174867"/>
            <a:ext cx="1104900" cy="247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6BB037-9F39-FB57-3AD9-DC773B764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85" y="1375704"/>
            <a:ext cx="5080337" cy="4513633"/>
          </a:xfrm>
          <a:prstGeom prst="rect">
            <a:avLst/>
          </a:prstGeom>
        </p:spPr>
      </p:pic>
      <p:sp>
        <p:nvSpPr>
          <p:cNvPr id="9" name="화살표: 위쪽 8">
            <a:extLst>
              <a:ext uri="{FF2B5EF4-FFF2-40B4-BE49-F238E27FC236}">
                <a16:creationId xmlns:a16="http://schemas.microsoft.com/office/drawing/2014/main" id="{E2221C0F-AA1A-3C36-B314-7682F2B6184B}"/>
              </a:ext>
            </a:extLst>
          </p:cNvPr>
          <p:cNvSpPr/>
          <p:nvPr/>
        </p:nvSpPr>
        <p:spPr>
          <a:xfrm rot="5400000">
            <a:off x="5505855" y="3180638"/>
            <a:ext cx="1158844" cy="903766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1436C4-3336-A50A-85D8-862660A1D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69" y="1174867"/>
            <a:ext cx="1104900" cy="2476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93E88C-7618-AE13-68D5-15785B4C89A5}"/>
              </a:ext>
            </a:extLst>
          </p:cNvPr>
          <p:cNvSpPr/>
          <p:nvPr/>
        </p:nvSpPr>
        <p:spPr>
          <a:xfrm>
            <a:off x="208337" y="124285"/>
            <a:ext cx="31904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고객센터 학습자료 처리</a:t>
            </a:r>
          </a:p>
        </p:txBody>
      </p:sp>
    </p:spTree>
    <p:extLst>
      <p:ext uri="{BB962C8B-B14F-4D97-AF65-F5344CB8AC3E}">
        <p14:creationId xmlns:p14="http://schemas.microsoft.com/office/powerpoint/2010/main" val="1081057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4989-A0F8-7FBE-70A7-753F080DD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C7029F-749D-5866-023E-1F51D957DD0E}"/>
              </a:ext>
            </a:extLst>
          </p:cNvPr>
          <p:cNvSpPr txBox="1"/>
          <p:nvPr/>
        </p:nvSpPr>
        <p:spPr>
          <a:xfrm>
            <a:off x="555278" y="1071000"/>
            <a:ext cx="631630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챗</a:t>
            </a:r>
            <a:r>
              <a:rPr lang="en-US" altLang="ko-KR" sz="1500" dirty="0"/>
              <a:t>GPT RAG</a:t>
            </a:r>
            <a:r>
              <a:rPr lang="ko-KR" altLang="en-US" sz="1500" dirty="0"/>
              <a:t>에서는 질문의 벡터 </a:t>
            </a:r>
            <a:r>
              <a:rPr lang="en-US" altLang="ko-KR" sz="1500" dirty="0"/>
              <a:t>DB</a:t>
            </a:r>
            <a:r>
              <a:rPr lang="ko-KR" altLang="en-US" sz="1500" dirty="0"/>
              <a:t> 검색이 구현된 </a:t>
            </a:r>
            <a:r>
              <a:rPr lang="ko-KR" altLang="en-US" sz="1500" b="1" dirty="0" err="1"/>
              <a:t>랭체인</a:t>
            </a:r>
            <a:r>
              <a:rPr lang="ko-KR" altLang="en-US" sz="1500" dirty="0"/>
              <a:t> 함수 제공</a:t>
            </a:r>
            <a:endParaRPr lang="en-US" altLang="ko-KR" sz="1500" dirty="0"/>
          </a:p>
          <a:p>
            <a:endParaRPr lang="en-US" altLang="ko-KR" sz="700" dirty="0"/>
          </a:p>
          <a:p>
            <a:r>
              <a:rPr lang="ko-KR" altLang="en-US" sz="1500" dirty="0"/>
              <a:t>라마</a:t>
            </a:r>
            <a:r>
              <a:rPr lang="en-US" altLang="ko-KR" sz="1500" dirty="0"/>
              <a:t>3</a:t>
            </a:r>
            <a:r>
              <a:rPr lang="ko-KR" altLang="en-US" sz="1500" dirty="0"/>
              <a:t>에서는 그러한 </a:t>
            </a:r>
            <a:r>
              <a:rPr lang="ko-KR" altLang="en-US" sz="1500" b="1" dirty="0" err="1"/>
              <a:t>랭체인</a:t>
            </a:r>
            <a:r>
              <a:rPr lang="ko-KR" altLang="en-US" sz="1500" dirty="0"/>
              <a:t> 함수 </a:t>
            </a:r>
            <a:r>
              <a:rPr lang="ko-KR" altLang="en-US" sz="1500" dirty="0" err="1"/>
              <a:t>미제공</a:t>
            </a:r>
            <a:r>
              <a:rPr lang="ko-KR" altLang="en-US" sz="1500" dirty="0"/>
              <a:t> </a:t>
            </a:r>
            <a:r>
              <a:rPr lang="en-US" altLang="ko-KR" sz="1500" dirty="0"/>
              <a:t>=&gt; </a:t>
            </a:r>
            <a:r>
              <a:rPr lang="ko-KR" altLang="en-US" sz="1500" dirty="0"/>
              <a:t>직접 코딩</a:t>
            </a:r>
            <a:endParaRPr lang="en-US" altLang="ko-KR" sz="1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40502C-C1D3-B103-A0EE-1311829E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44" y="1951020"/>
            <a:ext cx="7453621" cy="4368486"/>
          </a:xfrm>
          <a:prstGeom prst="rect">
            <a:avLst/>
          </a:prstGeom>
        </p:spPr>
      </p:pic>
      <p:pic>
        <p:nvPicPr>
          <p:cNvPr id="4" name="Picture 0">
            <a:extLst>
              <a:ext uri="{FF2B5EF4-FFF2-40B4-BE49-F238E27FC236}">
                <a16:creationId xmlns:a16="http://schemas.microsoft.com/office/drawing/2014/main" id="{EAF8CE35-62F9-4921-1BFA-49C86C9C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796" y="941924"/>
            <a:ext cx="5283752" cy="20181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8A9CD07-F1F8-905C-BA32-80969D18D6AF}"/>
              </a:ext>
            </a:extLst>
          </p:cNvPr>
          <p:cNvSpPr/>
          <p:nvPr/>
        </p:nvSpPr>
        <p:spPr>
          <a:xfrm>
            <a:off x="8654247" y="682817"/>
            <a:ext cx="985782" cy="25364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87F987-FD3E-A89A-ED93-5F6AA5E0A82B}"/>
              </a:ext>
            </a:extLst>
          </p:cNvPr>
          <p:cNvSpPr/>
          <p:nvPr/>
        </p:nvSpPr>
        <p:spPr>
          <a:xfrm>
            <a:off x="208337" y="124285"/>
            <a:ext cx="31904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랭체인</a:t>
            </a:r>
            <a:r>
              <a:rPr lang="ko-KR" altLang="en-US" sz="2100" b="1" dirty="0"/>
              <a:t> 지원 부족</a:t>
            </a:r>
          </a:p>
        </p:txBody>
      </p:sp>
    </p:spTree>
    <p:extLst>
      <p:ext uri="{BB962C8B-B14F-4D97-AF65-F5344CB8AC3E}">
        <p14:creationId xmlns:p14="http://schemas.microsoft.com/office/powerpoint/2010/main" val="403804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07CF2-0985-A4AC-BA07-A7CC7B00E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hlinkClick r:id="rId3" action="ppaction://hlinkfile"/>
            <a:extLst>
              <a:ext uri="{FF2B5EF4-FFF2-40B4-BE49-F238E27FC236}">
                <a16:creationId xmlns:a16="http://schemas.microsoft.com/office/drawing/2014/main" id="{6F75FEEE-891F-C3D5-CE81-32843242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3" y="1464967"/>
            <a:ext cx="7261591" cy="5216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73B593-C254-CD88-CE76-3803BDA03E32}"/>
              </a:ext>
            </a:extLst>
          </p:cNvPr>
          <p:cNvSpPr txBox="1"/>
          <p:nvPr/>
        </p:nvSpPr>
        <p:spPr>
          <a:xfrm>
            <a:off x="572669" y="750149"/>
            <a:ext cx="310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시간 ⇨ </a:t>
            </a:r>
            <a:r>
              <a:rPr lang="en-US" altLang="ko-KR" dirty="0"/>
              <a:t>GPU 2</a:t>
            </a:r>
            <a:r>
              <a:rPr lang="ko-KR" altLang="en-US" dirty="0"/>
              <a:t>분 </a:t>
            </a:r>
            <a:r>
              <a:rPr lang="en-US" altLang="ko-KR" dirty="0"/>
              <a:t>50</a:t>
            </a:r>
            <a:r>
              <a:rPr lang="ko-KR" altLang="en-US" dirty="0"/>
              <a:t>초</a:t>
            </a:r>
            <a:endParaRPr lang="en-US" altLang="ko-KR" dirty="0"/>
          </a:p>
        </p:txBody>
      </p:sp>
      <p:pic>
        <p:nvPicPr>
          <p:cNvPr id="3" name="Picture 17">
            <a:hlinkClick r:id="rId3" action="ppaction://hlinkfile"/>
            <a:extLst>
              <a:ext uri="{FF2B5EF4-FFF2-40B4-BE49-F238E27FC236}">
                <a16:creationId xmlns:a16="http://schemas.microsoft.com/office/drawing/2014/main" id="{C6155716-E34F-754F-9FB1-246FFFD00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9237" y="1026997"/>
            <a:ext cx="3739868" cy="4957029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D4D7B2E-FC9A-7958-4876-0E4235E1A883}"/>
              </a:ext>
            </a:extLst>
          </p:cNvPr>
          <p:cNvCxnSpPr>
            <a:cxnSpLocks/>
          </p:cNvCxnSpPr>
          <p:nvPr/>
        </p:nvCxnSpPr>
        <p:spPr>
          <a:xfrm>
            <a:off x="6192570" y="4499572"/>
            <a:ext cx="2562131" cy="119505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1EC34C8-408C-3501-D1F6-69020A9DF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0813" y="750149"/>
            <a:ext cx="1104900" cy="247650"/>
          </a:xfrm>
          <a:prstGeom prst="rect">
            <a:avLst/>
          </a:prstGeom>
        </p:spPr>
      </p:pic>
      <p:sp>
        <p:nvSpPr>
          <p:cNvPr id="11" name="화살표: 위쪽 10">
            <a:extLst>
              <a:ext uri="{FF2B5EF4-FFF2-40B4-BE49-F238E27FC236}">
                <a16:creationId xmlns:a16="http://schemas.microsoft.com/office/drawing/2014/main" id="{9F64934C-B708-3A01-E29E-0DF47A87E99C}"/>
              </a:ext>
            </a:extLst>
          </p:cNvPr>
          <p:cNvSpPr/>
          <p:nvPr/>
        </p:nvSpPr>
        <p:spPr>
          <a:xfrm rot="16200000">
            <a:off x="6955965" y="3178801"/>
            <a:ext cx="1158844" cy="903766"/>
          </a:xfrm>
          <a:prstGeom prst="up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147FDBC-F9BB-305C-50AC-363683108B64}"/>
              </a:ext>
            </a:extLst>
          </p:cNvPr>
          <p:cNvCxnSpPr>
            <a:cxnSpLocks/>
          </p:cNvCxnSpPr>
          <p:nvPr/>
        </p:nvCxnSpPr>
        <p:spPr>
          <a:xfrm>
            <a:off x="5108497" y="3512745"/>
            <a:ext cx="3646204" cy="1991762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643364-3B70-FA6D-307A-6A37E429FF9F}"/>
              </a:ext>
            </a:extLst>
          </p:cNvPr>
          <p:cNvSpPr/>
          <p:nvPr/>
        </p:nvSpPr>
        <p:spPr>
          <a:xfrm>
            <a:off x="208337" y="124285"/>
            <a:ext cx="36476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GPU</a:t>
            </a:r>
            <a:r>
              <a:rPr lang="ko-KR" altLang="en-US" sz="2100" b="1" dirty="0"/>
              <a:t>로 </a:t>
            </a:r>
            <a:r>
              <a:rPr lang="en-US" altLang="ko-KR" sz="2100" b="1" dirty="0"/>
              <a:t>2</a:t>
            </a:r>
            <a:r>
              <a:rPr lang="ko-KR" altLang="en-US" sz="2100" b="1" dirty="0"/>
              <a:t>분 </a:t>
            </a:r>
            <a:r>
              <a:rPr lang="en-US" altLang="ko-KR" sz="2100" b="1" dirty="0"/>
              <a:t>50</a:t>
            </a:r>
            <a:r>
              <a:rPr lang="ko-KR" altLang="en-US" sz="2100" b="1" dirty="0" err="1"/>
              <a:t>초만에</a:t>
            </a:r>
            <a:r>
              <a:rPr lang="ko-KR" altLang="en-US" sz="2100" b="1" dirty="0"/>
              <a:t> 답변</a:t>
            </a:r>
          </a:p>
        </p:txBody>
      </p:sp>
    </p:spTree>
    <p:extLst>
      <p:ext uri="{BB962C8B-B14F-4D97-AF65-F5344CB8AC3E}">
        <p14:creationId xmlns:p14="http://schemas.microsoft.com/office/powerpoint/2010/main" val="51415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hlinkClick r:id="rId2" action="ppaction://hlinkfile"/>
            <a:extLst>
              <a:ext uri="{FF2B5EF4-FFF2-40B4-BE49-F238E27FC236}">
                <a16:creationId xmlns:a16="http://schemas.microsoft.com/office/drawing/2014/main" id="{36927792-D4E6-2193-C55A-C731B0040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83" y="1214048"/>
            <a:ext cx="5765511" cy="5286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3D109D-CC52-75A2-21E2-78B15E14B55F}"/>
              </a:ext>
            </a:extLst>
          </p:cNvPr>
          <p:cNvSpPr txBox="1"/>
          <p:nvPr/>
        </p:nvSpPr>
        <p:spPr>
          <a:xfrm>
            <a:off x="6868339" y="2505670"/>
            <a:ext cx="4635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RAG</a:t>
            </a:r>
            <a:r>
              <a:rPr lang="ko-KR" altLang="en-US" dirty="0"/>
              <a:t>이 아닌 일반 </a:t>
            </a:r>
            <a:r>
              <a:rPr lang="ko-KR" altLang="en-US" dirty="0" err="1"/>
              <a:t>챗봇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건강보험이 </a:t>
            </a:r>
            <a:r>
              <a:rPr lang="ko-KR" altLang="en-US" dirty="0" err="1"/>
              <a:t>뭐냐고</a:t>
            </a:r>
            <a:r>
              <a:rPr lang="ko-KR" altLang="en-US" dirty="0"/>
              <a:t> 물으면 </a:t>
            </a:r>
            <a:r>
              <a:rPr lang="en-US" altLang="ko-KR" dirty="0"/>
              <a:t>14</a:t>
            </a:r>
            <a:r>
              <a:rPr lang="ko-KR" altLang="en-US" dirty="0"/>
              <a:t>초 만에 답변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B0BFCA-49AF-3AAF-8E9C-04ACD80658CD}"/>
              </a:ext>
            </a:extLst>
          </p:cNvPr>
          <p:cNvSpPr/>
          <p:nvPr/>
        </p:nvSpPr>
        <p:spPr>
          <a:xfrm>
            <a:off x="208337" y="124285"/>
            <a:ext cx="3992727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RAG </a:t>
            </a:r>
            <a:r>
              <a:rPr lang="ko-KR" altLang="en-US" sz="2100" b="1" dirty="0"/>
              <a:t>아니면 </a:t>
            </a:r>
            <a:r>
              <a:rPr lang="en-US" altLang="ko-KR" sz="2100" b="1" dirty="0"/>
              <a:t>14</a:t>
            </a:r>
            <a:r>
              <a:rPr lang="ko-KR" altLang="en-US" sz="2100" b="1" dirty="0" err="1"/>
              <a:t>초만에</a:t>
            </a:r>
            <a:r>
              <a:rPr lang="ko-KR" altLang="en-US" sz="2100" b="1" dirty="0"/>
              <a:t> 답변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7E3F6-6C5B-A21C-6524-B41A11E7ECDD}"/>
              </a:ext>
            </a:extLst>
          </p:cNvPr>
          <p:cNvSpPr txBox="1"/>
          <p:nvPr/>
        </p:nvSpPr>
        <p:spPr>
          <a:xfrm>
            <a:off x="572669" y="750149"/>
            <a:ext cx="310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CPU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시간 ⇨ </a:t>
            </a:r>
            <a:r>
              <a:rPr lang="en-US" altLang="ko-KR" dirty="0"/>
              <a:t>GPU 14</a:t>
            </a:r>
            <a:r>
              <a:rPr lang="ko-KR" altLang="en-US" dirty="0"/>
              <a:t>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2361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69163-281E-7E96-D507-308E942DC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6C6914-0E30-8B28-4E22-F9720CB8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60" y="2225562"/>
            <a:ext cx="5523755" cy="3648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9CE1AB-05CE-379D-F5A1-3B5E4C5CD449}"/>
              </a:ext>
            </a:extLst>
          </p:cNvPr>
          <p:cNvSpPr txBox="1"/>
          <p:nvPr/>
        </p:nvSpPr>
        <p:spPr>
          <a:xfrm>
            <a:off x="389296" y="1902398"/>
            <a:ext cx="51423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그래픽카드</a:t>
            </a:r>
            <a:r>
              <a:rPr lang="en-US" altLang="ko-KR" sz="1500" dirty="0"/>
              <a:t> PCIe </a:t>
            </a:r>
            <a:r>
              <a:rPr lang="ko-KR" altLang="en-US" sz="1500" dirty="0"/>
              <a:t>슬롯  </a:t>
            </a:r>
            <a:r>
              <a:rPr lang="en-US" altLang="ko-KR" sz="1500" dirty="0"/>
              <a:t>6</a:t>
            </a:r>
            <a:r>
              <a:rPr lang="ko-KR" altLang="en-US" sz="1500" dirty="0"/>
              <a:t>개가 있는 맞춤형 메인보드</a:t>
            </a:r>
            <a:endParaRPr lang="en-US" altLang="ko-KR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8B479-3082-740E-2967-CC4CCE6B1FAA}"/>
              </a:ext>
            </a:extLst>
          </p:cNvPr>
          <p:cNvSpPr txBox="1"/>
          <p:nvPr/>
        </p:nvSpPr>
        <p:spPr>
          <a:xfrm>
            <a:off x="526560" y="1106589"/>
            <a:ext cx="421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병렬 처리 필요</a:t>
            </a:r>
            <a:r>
              <a:rPr lang="en-US" altLang="ko-KR" dirty="0"/>
              <a:t>: GPU 1</a:t>
            </a:r>
            <a:r>
              <a:rPr lang="ko-KR" altLang="en-US" dirty="0"/>
              <a:t>개로는 부족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A946D7-9891-C295-AF66-9F1651064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33" y="2254546"/>
            <a:ext cx="4936591" cy="36191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76C69-181B-CAD1-6AD4-DB0857F40D25}"/>
              </a:ext>
            </a:extLst>
          </p:cNvPr>
          <p:cNvSpPr txBox="1"/>
          <p:nvPr/>
        </p:nvSpPr>
        <p:spPr>
          <a:xfrm>
            <a:off x="6770434" y="1931381"/>
            <a:ext cx="31340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코인 </a:t>
            </a:r>
            <a:r>
              <a:rPr lang="ko-KR" altLang="en-US" sz="1500" dirty="0" err="1"/>
              <a:t>체굴장의</a:t>
            </a:r>
            <a:r>
              <a:rPr lang="ko-KR" altLang="en-US" sz="1500" dirty="0"/>
              <a:t> 멀티 그래픽카드</a:t>
            </a:r>
            <a:endParaRPr lang="en-US" altLang="ko-KR" sz="15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A1D297-9E10-64F6-3B6F-5F631148A435}"/>
              </a:ext>
            </a:extLst>
          </p:cNvPr>
          <p:cNvSpPr/>
          <p:nvPr/>
        </p:nvSpPr>
        <p:spPr>
          <a:xfrm>
            <a:off x="208337" y="124285"/>
            <a:ext cx="482948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GPU</a:t>
            </a:r>
            <a:r>
              <a:rPr lang="ko-KR" altLang="en-US" sz="2100" b="1" dirty="0"/>
              <a:t>로 </a:t>
            </a:r>
            <a:r>
              <a:rPr lang="en-US" altLang="ko-KR" sz="2100" b="1" dirty="0"/>
              <a:t>2</a:t>
            </a:r>
            <a:r>
              <a:rPr lang="ko-KR" altLang="en-US" sz="2100" b="1" dirty="0"/>
              <a:t>분 </a:t>
            </a:r>
            <a:r>
              <a:rPr lang="en-US" altLang="ko-KR" sz="2100" b="1" dirty="0"/>
              <a:t>50</a:t>
            </a:r>
            <a:r>
              <a:rPr lang="ko-KR" altLang="en-US" sz="2100" b="1" dirty="0"/>
              <a:t>초도 느림 </a:t>
            </a:r>
            <a:r>
              <a:rPr lang="en-US" altLang="ko-KR" sz="2100" b="1" dirty="0"/>
              <a:t>(RAG</a:t>
            </a:r>
            <a:r>
              <a:rPr lang="ko-KR" altLang="en-US" sz="2100" b="1" dirty="0"/>
              <a:t> 답변</a:t>
            </a:r>
            <a:r>
              <a:rPr lang="en-US" altLang="ko-KR" sz="2100" b="1" dirty="0"/>
              <a:t>)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409851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FCD0D65-6697-2340-72EA-4A22F407911F}"/>
              </a:ext>
            </a:extLst>
          </p:cNvPr>
          <p:cNvSpPr/>
          <p:nvPr/>
        </p:nvSpPr>
        <p:spPr>
          <a:xfrm>
            <a:off x="1638615" y="2167967"/>
            <a:ext cx="1431985" cy="31273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726C01-5E69-886D-277F-22B6BC26D20D}"/>
              </a:ext>
            </a:extLst>
          </p:cNvPr>
          <p:cNvSpPr/>
          <p:nvPr/>
        </p:nvSpPr>
        <p:spPr>
          <a:xfrm>
            <a:off x="7269034" y="2167967"/>
            <a:ext cx="1328219" cy="31273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E2D5D5-04DC-1A1A-A761-0310025990E4}"/>
              </a:ext>
            </a:extLst>
          </p:cNvPr>
          <p:cNvSpPr txBox="1"/>
          <p:nvPr/>
        </p:nvSpPr>
        <p:spPr>
          <a:xfrm>
            <a:off x="7192701" y="173825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오픈</a:t>
            </a:r>
            <a:r>
              <a:rPr lang="en-US" altLang="ko-KR" dirty="0"/>
              <a:t>AI </a:t>
            </a:r>
            <a:r>
              <a:rPr lang="ko-KR" altLang="en-US" dirty="0"/>
              <a:t>서버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89684B-7EB3-0571-AA29-6B15E659E6E5}"/>
              </a:ext>
            </a:extLst>
          </p:cNvPr>
          <p:cNvSpPr/>
          <p:nvPr/>
        </p:nvSpPr>
        <p:spPr>
          <a:xfrm>
            <a:off x="7496300" y="4298927"/>
            <a:ext cx="926999" cy="4845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7CB867-E504-E136-2546-DC0C9731FE1B}"/>
              </a:ext>
            </a:extLst>
          </p:cNvPr>
          <p:cNvSpPr/>
          <p:nvPr/>
        </p:nvSpPr>
        <p:spPr>
          <a:xfrm>
            <a:off x="7496300" y="3551069"/>
            <a:ext cx="926999" cy="7478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GPT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LLM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B036F-62A3-59A0-0345-F2375D1187E0}"/>
              </a:ext>
            </a:extLst>
          </p:cNvPr>
          <p:cNvSpPr txBox="1"/>
          <p:nvPr/>
        </p:nvSpPr>
        <p:spPr>
          <a:xfrm>
            <a:off x="1419268" y="173825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공단 </a:t>
            </a:r>
            <a:r>
              <a:rPr lang="ko-KR" altLang="en-US" dirty="0" err="1"/>
              <a:t>외부망</a:t>
            </a:r>
            <a:r>
              <a:rPr lang="ko-KR" altLang="en-US" dirty="0"/>
              <a:t> 서버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032716-AEE1-2794-F8CF-BD118F03BBBF}"/>
              </a:ext>
            </a:extLst>
          </p:cNvPr>
          <p:cNvSpPr/>
          <p:nvPr/>
        </p:nvSpPr>
        <p:spPr>
          <a:xfrm>
            <a:off x="1923391" y="4298927"/>
            <a:ext cx="926999" cy="4845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67E54D-12B9-6E49-678E-8DC0E75FB93C}"/>
              </a:ext>
            </a:extLst>
          </p:cNvPr>
          <p:cNvSpPr/>
          <p:nvPr/>
        </p:nvSpPr>
        <p:spPr>
          <a:xfrm>
            <a:off x="1923391" y="3551069"/>
            <a:ext cx="926999" cy="7478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C87795-B21F-A916-1F39-60E535083DC1}"/>
              </a:ext>
            </a:extLst>
          </p:cNvPr>
          <p:cNvCxnSpPr>
            <a:cxnSpLocks/>
          </p:cNvCxnSpPr>
          <p:nvPr/>
        </p:nvCxnSpPr>
        <p:spPr>
          <a:xfrm>
            <a:off x="2850390" y="3769718"/>
            <a:ext cx="464591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5D5350-942E-5FCB-B9E6-5FBF19F9998D}"/>
              </a:ext>
            </a:extLst>
          </p:cNvPr>
          <p:cNvSpPr txBox="1"/>
          <p:nvPr/>
        </p:nvSpPr>
        <p:spPr>
          <a:xfrm>
            <a:off x="3135166" y="3157161"/>
            <a:ext cx="205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질문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딥러닝이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뭐야</a:t>
            </a:r>
            <a:r>
              <a:rPr lang="en-US" altLang="ko-KR" sz="1200" dirty="0"/>
              <a:t>?</a:t>
            </a:r>
          </a:p>
          <a:p>
            <a:endParaRPr lang="en-US" altLang="ko-KR" sz="800" dirty="0"/>
          </a:p>
          <a:p>
            <a:r>
              <a:rPr lang="en-US" altLang="ko-KR" sz="1200" dirty="0"/>
              <a:t>API</a:t>
            </a:r>
            <a:r>
              <a:rPr lang="ko-KR" altLang="en-US" sz="1200" dirty="0"/>
              <a:t>키</a:t>
            </a:r>
            <a:r>
              <a:rPr lang="en-US" altLang="ko-KR" sz="1200" dirty="0"/>
              <a:t>: sk-proj-Lsy3Kr9XZ…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4021C6D-6E6B-9003-2016-DABFA0028352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오픈</a:t>
            </a:r>
            <a:r>
              <a:rPr lang="en-US" altLang="ko-KR" sz="2100" b="1" dirty="0"/>
              <a:t>AI</a:t>
            </a:r>
            <a:r>
              <a:rPr lang="ko-KR" altLang="en-US" sz="2100" b="1" dirty="0"/>
              <a:t>의 </a:t>
            </a:r>
            <a:r>
              <a:rPr lang="en-US" altLang="ko-KR" sz="2100" b="1" dirty="0"/>
              <a:t>API</a:t>
            </a:r>
            <a:r>
              <a:rPr lang="ko-KR" altLang="en-US" sz="2100" b="1" dirty="0"/>
              <a:t>키 발급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74930D-3599-0692-790F-2FF16587AEFF}"/>
              </a:ext>
            </a:extLst>
          </p:cNvPr>
          <p:cNvSpPr txBox="1"/>
          <p:nvPr/>
        </p:nvSpPr>
        <p:spPr>
          <a:xfrm>
            <a:off x="208338" y="877330"/>
            <a:ext cx="26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, API</a:t>
            </a:r>
            <a:r>
              <a:rPr lang="ko-KR" altLang="en-US" dirty="0"/>
              <a:t>키를 보내기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6174440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557B257-9FF1-6CFA-35DB-CDCB68004F87}"/>
              </a:ext>
            </a:extLst>
          </p:cNvPr>
          <p:cNvSpPr/>
          <p:nvPr/>
        </p:nvSpPr>
        <p:spPr>
          <a:xfrm>
            <a:off x="208337" y="124285"/>
            <a:ext cx="482948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엔비디아 </a:t>
            </a:r>
            <a:r>
              <a:rPr lang="en-US" altLang="ko-KR" sz="2100" b="1" dirty="0"/>
              <a:t>GPU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H100 </a:t>
            </a:r>
            <a:r>
              <a:rPr lang="ko-KR" altLang="en-US" sz="2100" b="1" dirty="0"/>
              <a:t>보유 현황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0514F2-CEBA-CAD0-5D66-243792204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97" y="1734875"/>
            <a:ext cx="5159700" cy="3388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75031-D851-B64D-EDF6-F56423EB0016}"/>
              </a:ext>
            </a:extLst>
          </p:cNvPr>
          <p:cNvSpPr txBox="1"/>
          <p:nvPr/>
        </p:nvSpPr>
        <p:spPr>
          <a:xfrm>
            <a:off x="7033853" y="2139002"/>
            <a:ext cx="3947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H100: </a:t>
            </a:r>
            <a:r>
              <a:rPr lang="ko-KR" altLang="en-US" dirty="0"/>
              <a:t>세계</a:t>
            </a:r>
            <a:r>
              <a:rPr lang="en-US" altLang="ko-KR" dirty="0"/>
              <a:t> </a:t>
            </a:r>
            <a:r>
              <a:rPr lang="ko-KR" altLang="en-US" dirty="0"/>
              <a:t>최강의 보급형 </a:t>
            </a:r>
            <a:r>
              <a:rPr lang="en-US" altLang="ko-KR" dirty="0"/>
              <a:t>GPU</a:t>
            </a:r>
          </a:p>
          <a:p>
            <a:r>
              <a:rPr lang="en-US" altLang="ko-KR" dirty="0"/>
              <a:t>         (4</a:t>
            </a:r>
            <a:r>
              <a:rPr lang="ko-KR" altLang="en-US" dirty="0"/>
              <a:t>천만원</a:t>
            </a:r>
            <a:r>
              <a:rPr lang="en-US" altLang="ko-KR" dirty="0"/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B57134-13CF-4BCC-85AF-41F9FD924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539" y="3201905"/>
            <a:ext cx="19431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16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9418C-D643-E2C7-7BDE-BB748E47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3E5E698-326E-117D-9871-B27FADC4893B}"/>
              </a:ext>
            </a:extLst>
          </p:cNvPr>
          <p:cNvSpPr/>
          <p:nvPr/>
        </p:nvSpPr>
        <p:spPr>
          <a:xfrm>
            <a:off x="208337" y="124285"/>
            <a:ext cx="482948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엔비디아 </a:t>
            </a:r>
            <a:r>
              <a:rPr lang="en-US" altLang="ko-KR" sz="2100" b="1" dirty="0"/>
              <a:t>GPU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H100 </a:t>
            </a:r>
            <a:r>
              <a:rPr lang="ko-KR" altLang="en-US" sz="2100" b="1" dirty="0"/>
              <a:t>보유 현황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F416CB-7BDF-75E5-2B56-509F33BD7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27" y="1344194"/>
            <a:ext cx="5762535" cy="327622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0C79A06-B89D-50B5-A4E1-C62D84B6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855" y="3094512"/>
            <a:ext cx="2323689" cy="15259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2434CA5-1FEB-40D3-07F0-2233A6CC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815" y="1866211"/>
            <a:ext cx="1405455" cy="11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3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896D2-4572-51DB-2C15-6235A4C98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CEB9A05-C1A2-9BB1-D032-F81F0DD464F1}"/>
              </a:ext>
            </a:extLst>
          </p:cNvPr>
          <p:cNvSpPr/>
          <p:nvPr/>
        </p:nvSpPr>
        <p:spPr>
          <a:xfrm>
            <a:off x="208337" y="124285"/>
            <a:ext cx="482948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엔비디아 </a:t>
            </a:r>
            <a:r>
              <a:rPr lang="en-US" altLang="ko-KR" sz="2100" b="1" dirty="0"/>
              <a:t>GPU</a:t>
            </a:r>
            <a:r>
              <a:rPr lang="ko-KR" altLang="en-US" sz="2100" b="1" dirty="0"/>
              <a:t> </a:t>
            </a:r>
            <a:r>
              <a:rPr lang="en-US" altLang="ko-KR" sz="2100" b="1" dirty="0"/>
              <a:t>H100 </a:t>
            </a:r>
            <a:r>
              <a:rPr lang="ko-KR" altLang="en-US" sz="2100" b="1" dirty="0"/>
              <a:t>보유 현황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A62F09-DEE4-6547-D877-0D135AD8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627" y="1344194"/>
            <a:ext cx="5762535" cy="32762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5E0386-A468-F413-641E-AF9300A4E414}"/>
              </a:ext>
            </a:extLst>
          </p:cNvPr>
          <p:cNvSpPr txBox="1"/>
          <p:nvPr/>
        </p:nvSpPr>
        <p:spPr>
          <a:xfrm>
            <a:off x="3752401" y="5190641"/>
            <a:ext cx="42874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대한민국                    약 </a:t>
            </a:r>
            <a:r>
              <a:rPr lang="en-US" altLang="ko-KR" sz="1500" b="1" dirty="0"/>
              <a:t>2,000</a:t>
            </a:r>
            <a:r>
              <a:rPr lang="ko-KR" altLang="en-US" sz="1500" b="1" dirty="0"/>
              <a:t>대 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네이버</a:t>
            </a:r>
            <a:r>
              <a:rPr lang="en-US" altLang="ko-KR" sz="1500" b="1" dirty="0"/>
              <a:t>, SK)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F9DE44-50C8-0555-A090-6157FA7CE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4855" y="3094512"/>
            <a:ext cx="2323689" cy="15259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7046C0-953A-EB89-5AF2-2118202CE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815" y="1866211"/>
            <a:ext cx="1405455" cy="11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02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44605-3A12-AAD9-B8A7-CFFA6791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07805-511B-D801-A88B-B5968B4B4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9179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4E08A-58B1-C073-16A4-BE8E05AB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6C0F8F-23AC-EA00-17EB-83F3339D3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537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AF810-EEE9-05D3-714D-7FCDA5A18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69EFF-804C-999F-4910-92013C157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027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0A3BA-7F32-8E59-D97E-E95F5CA1D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D2C1EB-2812-2583-2164-8264C4B2F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509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2D6C9-7823-2C69-38BF-9BECC97C4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9B253-9A9A-2A38-EE63-9B93741A8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90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14BA4-F2AA-F018-BA57-726E7CCC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C8B600-EA37-F298-6FE2-3E718ACC4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434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B0CD9-1146-7DCC-9692-D54D98C0B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2FC91-092D-9A85-AE93-4DD0FA5E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3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F91B-9AD7-8EB4-DFC5-4F7C44C0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6B8C092-A563-47B2-11A1-F84C47FB744C}"/>
              </a:ext>
            </a:extLst>
          </p:cNvPr>
          <p:cNvSpPr/>
          <p:nvPr/>
        </p:nvSpPr>
        <p:spPr>
          <a:xfrm>
            <a:off x="1638615" y="2167967"/>
            <a:ext cx="1431985" cy="31273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24D3A6-29ED-95AA-D0CF-9315E2F0745B}"/>
              </a:ext>
            </a:extLst>
          </p:cNvPr>
          <p:cNvSpPr/>
          <p:nvPr/>
        </p:nvSpPr>
        <p:spPr>
          <a:xfrm>
            <a:off x="7269034" y="2167967"/>
            <a:ext cx="1328219" cy="31273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928E2B-FCFE-E109-DE22-4E53E51637EA}"/>
              </a:ext>
            </a:extLst>
          </p:cNvPr>
          <p:cNvSpPr txBox="1"/>
          <p:nvPr/>
        </p:nvSpPr>
        <p:spPr>
          <a:xfrm>
            <a:off x="7192701" y="173825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오픈</a:t>
            </a:r>
            <a:r>
              <a:rPr lang="en-US" altLang="ko-KR" dirty="0"/>
              <a:t>AI </a:t>
            </a:r>
            <a:r>
              <a:rPr lang="ko-KR" altLang="en-US" dirty="0"/>
              <a:t>서버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734F05-47C5-A568-CC92-EC11DDF97F07}"/>
              </a:ext>
            </a:extLst>
          </p:cNvPr>
          <p:cNvSpPr/>
          <p:nvPr/>
        </p:nvSpPr>
        <p:spPr>
          <a:xfrm>
            <a:off x="7496300" y="4298927"/>
            <a:ext cx="926999" cy="4845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34F11B-3296-A3AB-9CB7-20192AE07B52}"/>
              </a:ext>
            </a:extLst>
          </p:cNvPr>
          <p:cNvSpPr/>
          <p:nvPr/>
        </p:nvSpPr>
        <p:spPr>
          <a:xfrm>
            <a:off x="7496300" y="3551069"/>
            <a:ext cx="926999" cy="7478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GPT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LLM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E45C5-2ED5-B405-C40D-A2B48A439D02}"/>
              </a:ext>
            </a:extLst>
          </p:cNvPr>
          <p:cNvSpPr txBox="1"/>
          <p:nvPr/>
        </p:nvSpPr>
        <p:spPr>
          <a:xfrm>
            <a:off x="1419268" y="173825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공단 </a:t>
            </a:r>
            <a:r>
              <a:rPr lang="ko-KR" altLang="en-US" dirty="0" err="1"/>
              <a:t>외부망</a:t>
            </a:r>
            <a:r>
              <a:rPr lang="ko-KR" altLang="en-US" dirty="0"/>
              <a:t> 서버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D9AC5F-512C-3470-27E2-9B8D4C1B586A}"/>
              </a:ext>
            </a:extLst>
          </p:cNvPr>
          <p:cNvSpPr/>
          <p:nvPr/>
        </p:nvSpPr>
        <p:spPr>
          <a:xfrm>
            <a:off x="1923391" y="4298927"/>
            <a:ext cx="926999" cy="48451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CPU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3F2A11-725B-3AE0-BD16-68DBC80987D1}"/>
              </a:ext>
            </a:extLst>
          </p:cNvPr>
          <p:cNvSpPr/>
          <p:nvPr/>
        </p:nvSpPr>
        <p:spPr>
          <a:xfrm>
            <a:off x="1923391" y="3551069"/>
            <a:ext cx="926999" cy="7478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en-US" altLang="ko-KR" dirty="0">
                <a:solidFill>
                  <a:schemeClr val="tx1"/>
                </a:solidFill>
              </a:rPr>
              <a:t>UI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C020FDD-8C8C-F70A-63B5-1D8CD6FF3896}"/>
              </a:ext>
            </a:extLst>
          </p:cNvPr>
          <p:cNvCxnSpPr>
            <a:cxnSpLocks/>
          </p:cNvCxnSpPr>
          <p:nvPr/>
        </p:nvCxnSpPr>
        <p:spPr>
          <a:xfrm>
            <a:off x="2850390" y="3769718"/>
            <a:ext cx="4645910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2B2525-D632-9210-4FEC-837EE6929254}"/>
              </a:ext>
            </a:extLst>
          </p:cNvPr>
          <p:cNvSpPr txBox="1"/>
          <p:nvPr/>
        </p:nvSpPr>
        <p:spPr>
          <a:xfrm>
            <a:off x="3135166" y="3157161"/>
            <a:ext cx="205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질문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딥러닝이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뭐야</a:t>
            </a:r>
            <a:r>
              <a:rPr lang="en-US" altLang="ko-KR" sz="1200" dirty="0"/>
              <a:t>?</a:t>
            </a:r>
          </a:p>
          <a:p>
            <a:endParaRPr lang="en-US" altLang="ko-KR" sz="800" dirty="0"/>
          </a:p>
          <a:p>
            <a:r>
              <a:rPr lang="en-US" altLang="ko-KR" sz="1200" dirty="0"/>
              <a:t>API</a:t>
            </a:r>
            <a:r>
              <a:rPr lang="ko-KR" altLang="en-US" sz="1200" dirty="0"/>
              <a:t>키</a:t>
            </a:r>
            <a:r>
              <a:rPr lang="en-US" altLang="ko-KR" sz="1200" dirty="0"/>
              <a:t>: sk-proj-Lsy3Kr9XZ…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F9F2BA-23D4-2AAA-CFA9-10572DC23945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오픈</a:t>
            </a:r>
            <a:r>
              <a:rPr lang="en-US" altLang="ko-KR" sz="2100" b="1" dirty="0"/>
              <a:t>AI</a:t>
            </a:r>
            <a:r>
              <a:rPr lang="ko-KR" altLang="en-US" sz="2100" b="1" dirty="0"/>
              <a:t>의 </a:t>
            </a:r>
            <a:r>
              <a:rPr lang="en-US" altLang="ko-KR" sz="2100" b="1" dirty="0"/>
              <a:t>API</a:t>
            </a:r>
            <a:r>
              <a:rPr lang="ko-KR" altLang="en-US" sz="2100" b="1" dirty="0"/>
              <a:t>키 발급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FFF0D72F-DE1F-E2BC-CD7E-77C46794E955}"/>
              </a:ext>
            </a:extLst>
          </p:cNvPr>
          <p:cNvCxnSpPr>
            <a:cxnSpLocks/>
          </p:cNvCxnSpPr>
          <p:nvPr/>
        </p:nvCxnSpPr>
        <p:spPr>
          <a:xfrm flipH="1">
            <a:off x="2850390" y="4120525"/>
            <a:ext cx="4645910" cy="0"/>
          </a:xfrm>
          <a:prstGeom prst="straightConnector1">
            <a:avLst/>
          </a:prstGeom>
          <a:ln w="38100">
            <a:solidFill>
              <a:srgbClr val="F38F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8212A6-2F23-4A23-F25A-882469239D0A}"/>
              </a:ext>
            </a:extLst>
          </p:cNvPr>
          <p:cNvSpPr txBox="1"/>
          <p:nvPr/>
        </p:nvSpPr>
        <p:spPr>
          <a:xfrm>
            <a:off x="3145768" y="4142640"/>
            <a:ext cx="2832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답변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딥러닝은</a:t>
            </a:r>
            <a:r>
              <a:rPr lang="ko-KR" altLang="en-US" sz="1200" dirty="0"/>
              <a:t> 인공지능의 한 분야로</a:t>
            </a:r>
            <a:r>
              <a:rPr lang="en-US" altLang="ko-KR" sz="1200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5A7455-DDC0-9BCD-2EF1-72C4C07F7F6B}"/>
              </a:ext>
            </a:extLst>
          </p:cNvPr>
          <p:cNvSpPr txBox="1"/>
          <p:nvPr/>
        </p:nvSpPr>
        <p:spPr>
          <a:xfrm>
            <a:off x="208338" y="877330"/>
            <a:ext cx="26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답변 받아오기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011700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324E-1F49-9D51-4E5D-30E771687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E38CB0B-9AD7-6327-0643-A2B7EBD0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4" y="103517"/>
            <a:ext cx="3566508" cy="28122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98D5E3-7F79-1EEB-AAE8-A350E1D2BA01}"/>
              </a:ext>
            </a:extLst>
          </p:cNvPr>
          <p:cNvSpPr/>
          <p:nvPr/>
        </p:nvSpPr>
        <p:spPr>
          <a:xfrm>
            <a:off x="3217653" y="2339379"/>
            <a:ext cx="5357003" cy="13423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800" b="1" dirty="0"/>
              <a:t>Deep seek</a:t>
            </a:r>
            <a:endParaRPr lang="ko-KR" altLang="en-US" sz="3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9A50C-8D54-29F7-34A2-1944E0A5F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406" y="4135108"/>
            <a:ext cx="50482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003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B68BE93-F994-301B-A975-B8029DDC9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474" y="1332302"/>
            <a:ext cx="6976973" cy="484968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D897AF4-60D0-2344-DA21-26801371D708}"/>
              </a:ext>
            </a:extLst>
          </p:cNvPr>
          <p:cNvSpPr/>
          <p:nvPr/>
        </p:nvSpPr>
        <p:spPr>
          <a:xfrm>
            <a:off x="208337" y="124285"/>
            <a:ext cx="36476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딥시크에게</a:t>
            </a:r>
            <a:r>
              <a:rPr lang="ko-KR" altLang="en-US" sz="2100" b="1" dirty="0"/>
              <a:t> 질문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0B004-FBB7-700E-0918-BDEEB722199F}"/>
              </a:ext>
            </a:extLst>
          </p:cNvPr>
          <p:cNvSpPr txBox="1"/>
          <p:nvPr/>
        </p:nvSpPr>
        <p:spPr>
          <a:xfrm>
            <a:off x="572669" y="750149"/>
            <a:ext cx="397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딥러닝이</a:t>
            </a:r>
            <a:r>
              <a:rPr lang="ko-KR" altLang="en-US" dirty="0"/>
              <a:t> </a:t>
            </a:r>
            <a:r>
              <a:rPr lang="ko-KR" altLang="en-US" dirty="0" err="1"/>
              <a:t>뭐냐고</a:t>
            </a:r>
            <a:r>
              <a:rPr lang="ko-KR" altLang="en-US" dirty="0"/>
              <a:t> 질문했더니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73665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7680A7-3C91-D936-D963-A8D3E64C2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764"/>
            <a:ext cx="11811000" cy="34099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1145BA3-F9F3-9E1A-F9C7-D30399C9A7BE}"/>
              </a:ext>
            </a:extLst>
          </p:cNvPr>
          <p:cNvSpPr/>
          <p:nvPr/>
        </p:nvSpPr>
        <p:spPr>
          <a:xfrm>
            <a:off x="208337" y="124285"/>
            <a:ext cx="36476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딥시크에게</a:t>
            </a:r>
            <a:r>
              <a:rPr lang="ko-KR" altLang="en-US" sz="2100" b="1" dirty="0"/>
              <a:t> 질문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3119E-6A36-3A37-B7CE-811070376BAC}"/>
              </a:ext>
            </a:extLst>
          </p:cNvPr>
          <p:cNvSpPr txBox="1"/>
          <p:nvPr/>
        </p:nvSpPr>
        <p:spPr>
          <a:xfrm>
            <a:off x="572669" y="750149"/>
            <a:ext cx="397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딥시크의</a:t>
            </a:r>
            <a:r>
              <a:rPr lang="ko-KR" altLang="en-US" dirty="0"/>
              <a:t> 답변을 구글 번역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3CEB00-0C84-475C-4853-691A3445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29" y="1332302"/>
            <a:ext cx="1378428" cy="95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25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E4469D-50E5-47E7-77DB-2DB2F5D39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266" y="3248450"/>
            <a:ext cx="4928266" cy="32213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31DC60C-35F1-794E-7722-0EDD71E5CCE3}"/>
              </a:ext>
            </a:extLst>
          </p:cNvPr>
          <p:cNvSpPr/>
          <p:nvPr/>
        </p:nvSpPr>
        <p:spPr>
          <a:xfrm>
            <a:off x="208337" y="124285"/>
            <a:ext cx="364767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딥시크와</a:t>
            </a:r>
            <a:r>
              <a:rPr lang="ko-KR" altLang="en-US" sz="2100" b="1" dirty="0"/>
              <a:t> 개인정보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D8631-8B7A-D57F-9E15-A28EE0FE2028}"/>
              </a:ext>
            </a:extLst>
          </p:cNvPr>
          <p:cNvSpPr txBox="1"/>
          <p:nvPr/>
        </p:nvSpPr>
        <p:spPr>
          <a:xfrm>
            <a:off x="204781" y="824709"/>
            <a:ext cx="5891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공안</a:t>
            </a:r>
            <a:r>
              <a:rPr lang="en-US" altLang="ko-KR" dirty="0"/>
              <a:t>: </a:t>
            </a:r>
            <a:r>
              <a:rPr lang="ko-KR" altLang="en-US" dirty="0"/>
              <a:t>중국 대기업 본사의 한 층을 전부 사용</a:t>
            </a:r>
            <a:endParaRPr lang="en-US" altLang="ko-KR" dirty="0"/>
          </a:p>
          <a:p>
            <a:endParaRPr lang="en-US" altLang="ko-KR" sz="1200" dirty="0"/>
          </a:p>
          <a:p>
            <a:r>
              <a:rPr lang="ko-KR" altLang="en-US" dirty="0"/>
              <a:t>       상주하면서 받은 개인정보를 중국 공산당에 제출 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8A69EC-7EE2-8D88-3E36-35B17B96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1" y="1776239"/>
            <a:ext cx="6247052" cy="49258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87F048-7C90-26AD-D8F0-56E1DD6F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94" y="2445794"/>
            <a:ext cx="1592034" cy="3544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FED878-5462-898B-A163-974E30113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593" y="773713"/>
            <a:ext cx="3297070" cy="5112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D0F4B7-B358-76E0-7867-0918640AD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094" y="1614205"/>
            <a:ext cx="1502807" cy="3860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8AAA502-6D5F-76A8-BD2C-E61351AC4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794" y="1464899"/>
            <a:ext cx="1104642" cy="6226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D34754-75E8-60B9-0D64-E28BFC69F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3508" y="2356849"/>
            <a:ext cx="1592034" cy="66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88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5EC553-9473-A3DA-68C4-04C484C0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6BEF90-9FED-2C01-222E-0961E54E4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935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71454-B42B-0517-5F9A-ACA959484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64C3B4-E551-3805-0B82-B4CF698DF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76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1EA97-06E0-0913-5884-1A88DC2AE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0517A9-C0E9-0574-7C77-AC5E8B539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03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8BB5F-AA39-C558-035A-2BEE0F33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5B483-7B29-1380-95F1-A22808960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033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5B70D-B0BE-2E70-E518-8EEBDC58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B5CCD-F5C0-F6F1-CDC4-3DD28BCB8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8305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E72DD0F-F723-BBFD-BC10-5CE9B2591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59" y="1703302"/>
            <a:ext cx="5518299" cy="47192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F4B1CF-0370-4E29-042F-DA261DA24D08}"/>
              </a:ext>
            </a:extLst>
          </p:cNvPr>
          <p:cNvSpPr/>
          <p:nvPr/>
        </p:nvSpPr>
        <p:spPr>
          <a:xfrm>
            <a:off x="208338" y="124285"/>
            <a:ext cx="386516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5.py</a:t>
            </a:r>
            <a:r>
              <a:rPr lang="ko-KR" altLang="en-US" sz="2100" b="1" dirty="0"/>
              <a:t> 사용 방법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5E49F-4C1E-2590-2C48-1B91358CA409}"/>
              </a:ext>
            </a:extLst>
          </p:cNvPr>
          <p:cNvSpPr txBox="1"/>
          <p:nvPr/>
        </p:nvSpPr>
        <p:spPr>
          <a:xfrm>
            <a:off x="562161" y="804844"/>
            <a:ext cx="48811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PDF </a:t>
            </a:r>
            <a:r>
              <a:rPr lang="ko-KR" altLang="en-US" sz="1500" dirty="0"/>
              <a:t>파일이 등록된 상태에서</a:t>
            </a:r>
            <a:r>
              <a:rPr lang="en-US" altLang="ko-KR" sz="1500" dirty="0"/>
              <a:t>,</a:t>
            </a:r>
          </a:p>
          <a:p>
            <a:endParaRPr lang="en-US" altLang="ko-KR" sz="500" dirty="0"/>
          </a:p>
          <a:p>
            <a:r>
              <a:rPr lang="en-US" altLang="ko-KR" sz="1500" dirty="0"/>
              <a:t>“</a:t>
            </a:r>
            <a:r>
              <a:rPr lang="ko-KR" altLang="en-US" sz="1500" dirty="0"/>
              <a:t>건강보험이 </a:t>
            </a:r>
            <a:r>
              <a:rPr lang="ko-KR" altLang="en-US" sz="1500" dirty="0" err="1"/>
              <a:t>뭐야</a:t>
            </a:r>
            <a:r>
              <a:rPr lang="en-US" altLang="ko-KR" sz="1500" dirty="0"/>
              <a:t>?” </a:t>
            </a:r>
            <a:r>
              <a:rPr lang="ko-KR" altLang="en-US" sz="1500" dirty="0"/>
              <a:t>라고 질문하면</a:t>
            </a:r>
            <a:r>
              <a:rPr lang="en-US" altLang="ko-KR" sz="1500" dirty="0"/>
              <a:t>, RAG </a:t>
            </a:r>
            <a:r>
              <a:rPr lang="ko-KR" altLang="en-US" sz="1500" dirty="0"/>
              <a:t>답변 </a:t>
            </a:r>
            <a:r>
              <a:rPr lang="ko-KR" altLang="en-US" sz="1500" dirty="0" err="1"/>
              <a:t>생성중</a:t>
            </a:r>
            <a:r>
              <a:rPr lang="en-US" altLang="ko-KR" sz="15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0000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A85A4-E2AB-B3F2-601E-96C6110B2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FEB9FE5-66D2-3CDC-E1F8-5037A142E283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오픈</a:t>
            </a:r>
            <a:r>
              <a:rPr lang="en-US" altLang="ko-KR" sz="2100" b="1" dirty="0"/>
              <a:t>AI</a:t>
            </a:r>
            <a:r>
              <a:rPr lang="ko-KR" altLang="en-US" sz="2100" b="1" dirty="0"/>
              <a:t>의 </a:t>
            </a:r>
            <a:r>
              <a:rPr lang="en-US" altLang="ko-KR" sz="2100" b="1" dirty="0"/>
              <a:t>API</a:t>
            </a:r>
            <a:r>
              <a:rPr lang="ko-KR" altLang="en-US" sz="2100" b="1" dirty="0"/>
              <a:t>키 발급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CF3C61-2E5C-322D-039E-188A554E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874" y="1647646"/>
            <a:ext cx="6601839" cy="4477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22F1EF-635E-3EC2-FD53-B261FD045276}"/>
              </a:ext>
            </a:extLst>
          </p:cNvPr>
          <p:cNvSpPr txBox="1"/>
          <p:nvPr/>
        </p:nvSpPr>
        <p:spPr>
          <a:xfrm>
            <a:off x="208338" y="877330"/>
            <a:ext cx="26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</a:t>
            </a:r>
            <a:r>
              <a:rPr lang="en-US" altLang="ko-KR" dirty="0"/>
              <a:t>, API</a:t>
            </a:r>
            <a:r>
              <a:rPr lang="ko-KR" altLang="en-US" dirty="0"/>
              <a:t>키를 보내기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8808428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BF0A368-B85D-390F-807D-FD5F14C96E10}"/>
              </a:ext>
            </a:extLst>
          </p:cNvPr>
          <p:cNvSpPr/>
          <p:nvPr/>
        </p:nvSpPr>
        <p:spPr>
          <a:xfrm>
            <a:off x="208338" y="124285"/>
            <a:ext cx="386516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5.py</a:t>
            </a:r>
            <a:r>
              <a:rPr lang="ko-KR" altLang="en-US" sz="2100" b="1" dirty="0"/>
              <a:t> 사용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80A1C-6D64-1494-D5CF-84C0616D36AF}"/>
              </a:ext>
            </a:extLst>
          </p:cNvPr>
          <p:cNvSpPr txBox="1"/>
          <p:nvPr/>
        </p:nvSpPr>
        <p:spPr>
          <a:xfrm>
            <a:off x="562162" y="804844"/>
            <a:ext cx="31644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조금 기다리면</a:t>
            </a:r>
            <a:r>
              <a:rPr lang="en-US" altLang="ko-KR" sz="1500" dirty="0"/>
              <a:t>, RAG </a:t>
            </a:r>
            <a:r>
              <a:rPr lang="ko-KR" altLang="en-US" sz="1500" dirty="0"/>
              <a:t>답변 출력</a:t>
            </a:r>
            <a:endParaRPr lang="en-US" altLang="ko-KR" sz="15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1B4551-21AF-02FE-4EA5-E7BC8AEF8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97" y="1620104"/>
            <a:ext cx="8275247" cy="46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937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841BBC-3F15-E071-9220-27C20C9950B6}"/>
              </a:ext>
            </a:extLst>
          </p:cNvPr>
          <p:cNvSpPr/>
          <p:nvPr/>
        </p:nvSpPr>
        <p:spPr>
          <a:xfrm>
            <a:off x="208338" y="124285"/>
            <a:ext cx="386516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5.py</a:t>
            </a:r>
            <a:r>
              <a:rPr lang="ko-KR" altLang="en-US" sz="2100" b="1" dirty="0"/>
              <a:t> 사용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E4EB9-2956-70F7-36F6-3C4E7470C60D}"/>
              </a:ext>
            </a:extLst>
          </p:cNvPr>
          <p:cNvSpPr txBox="1"/>
          <p:nvPr/>
        </p:nvSpPr>
        <p:spPr>
          <a:xfrm>
            <a:off x="210468" y="804844"/>
            <a:ext cx="4277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참고문서 확인을 클릭하면</a:t>
            </a:r>
            <a:r>
              <a:rPr lang="en-US" altLang="ko-KR" sz="1500" dirty="0"/>
              <a:t>,</a:t>
            </a:r>
          </a:p>
          <a:p>
            <a:r>
              <a:rPr lang="ko-KR" altLang="en-US" sz="1500" dirty="0"/>
              <a:t>원본 </a:t>
            </a:r>
            <a:r>
              <a:rPr lang="en-US" altLang="ko-KR" sz="1500" dirty="0"/>
              <a:t>PDF</a:t>
            </a:r>
            <a:r>
              <a:rPr lang="ko-KR" altLang="en-US" sz="1500" dirty="0"/>
              <a:t>의 어떤 내용을 참조했는지 확인 가능</a:t>
            </a:r>
            <a:endParaRPr lang="en-US" altLang="ko-KR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2C2485-6739-1965-40D6-57EDA74D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2" y="1894501"/>
            <a:ext cx="4798449" cy="4158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78F528-E883-1465-73AE-9D9A5CBDAB3F}"/>
              </a:ext>
            </a:extLst>
          </p:cNvPr>
          <p:cNvSpPr txBox="1"/>
          <p:nvPr/>
        </p:nvSpPr>
        <p:spPr>
          <a:xfrm>
            <a:off x="138970" y="1571336"/>
            <a:ext cx="10964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PDF </a:t>
            </a:r>
            <a:r>
              <a:rPr lang="ko-KR" altLang="en-US" sz="1500" dirty="0"/>
              <a:t>파일</a:t>
            </a:r>
            <a:endParaRPr lang="en-US" altLang="ko-KR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9A0556-86FD-8422-14FD-CA4F6286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37" y="1623381"/>
            <a:ext cx="971550" cy="219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CAEB91-41BA-401D-645C-831D6D46A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543" y="2342735"/>
            <a:ext cx="6817755" cy="3710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0AFF45-E16F-9FC2-8D76-DF11B4CC6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913" y="330806"/>
            <a:ext cx="4664282" cy="13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473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9841BBC-3F15-E071-9220-27C20C9950B6}"/>
              </a:ext>
            </a:extLst>
          </p:cNvPr>
          <p:cNvSpPr/>
          <p:nvPr/>
        </p:nvSpPr>
        <p:spPr>
          <a:xfrm>
            <a:off x="208338" y="124285"/>
            <a:ext cx="386516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5.py</a:t>
            </a:r>
            <a:r>
              <a:rPr lang="ko-KR" altLang="en-US" sz="2100" b="1" dirty="0"/>
              <a:t> 사용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E4EB9-2956-70F7-36F6-3C4E7470C60D}"/>
              </a:ext>
            </a:extLst>
          </p:cNvPr>
          <p:cNvSpPr txBox="1"/>
          <p:nvPr/>
        </p:nvSpPr>
        <p:spPr>
          <a:xfrm>
            <a:off x="210468" y="804844"/>
            <a:ext cx="4277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참고문서 확인을 클릭하면</a:t>
            </a:r>
            <a:r>
              <a:rPr lang="en-US" altLang="ko-KR" sz="1500" dirty="0"/>
              <a:t>,</a:t>
            </a:r>
          </a:p>
          <a:p>
            <a:r>
              <a:rPr lang="ko-KR" altLang="en-US" sz="1500" dirty="0"/>
              <a:t>원본 </a:t>
            </a:r>
            <a:r>
              <a:rPr lang="en-US" altLang="ko-KR" sz="1500" dirty="0"/>
              <a:t>PDF</a:t>
            </a:r>
            <a:r>
              <a:rPr lang="ko-KR" altLang="en-US" sz="1500" dirty="0"/>
              <a:t>의 어떤 내용을 참조했는지 확인 가능</a:t>
            </a:r>
            <a:endParaRPr lang="en-US" altLang="ko-KR" sz="15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2C2485-6739-1965-40D6-57EDA74D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32" y="1894501"/>
            <a:ext cx="4798449" cy="4158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78F528-E883-1465-73AE-9D9A5CBDAB3F}"/>
              </a:ext>
            </a:extLst>
          </p:cNvPr>
          <p:cNvSpPr txBox="1"/>
          <p:nvPr/>
        </p:nvSpPr>
        <p:spPr>
          <a:xfrm>
            <a:off x="138970" y="1571336"/>
            <a:ext cx="10964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PDF </a:t>
            </a:r>
            <a:r>
              <a:rPr lang="ko-KR" altLang="en-US" sz="1500" dirty="0"/>
              <a:t>파일</a:t>
            </a:r>
            <a:endParaRPr lang="en-US" altLang="ko-KR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9A0556-86FD-8422-14FD-CA4F6286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37" y="1623381"/>
            <a:ext cx="971550" cy="219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1CAEB91-41BA-401D-645C-831D6D46A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543" y="2342735"/>
            <a:ext cx="6817755" cy="3710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DFF67D-3CAE-C0E0-9E99-05A124412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099" y="842120"/>
            <a:ext cx="77343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568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7BC218-0CCD-2ADA-93ED-49EF152F9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30" y="1703302"/>
            <a:ext cx="5562319" cy="42359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32806A3-AD4A-76ED-B1BE-C7AB807211D3}"/>
              </a:ext>
            </a:extLst>
          </p:cNvPr>
          <p:cNvSpPr/>
          <p:nvPr/>
        </p:nvSpPr>
        <p:spPr>
          <a:xfrm>
            <a:off x="208338" y="124285"/>
            <a:ext cx="386516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5.py</a:t>
            </a:r>
            <a:r>
              <a:rPr lang="ko-KR" altLang="en-US" sz="2100" b="1" dirty="0"/>
              <a:t> 사용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12DF-793B-43A9-2E32-80BDD56BB1DE}"/>
              </a:ext>
            </a:extLst>
          </p:cNvPr>
          <p:cNvSpPr txBox="1"/>
          <p:nvPr/>
        </p:nvSpPr>
        <p:spPr>
          <a:xfrm>
            <a:off x="210468" y="804844"/>
            <a:ext cx="42772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PDF </a:t>
            </a:r>
            <a:r>
              <a:rPr lang="ko-KR" altLang="en-US" sz="1500" dirty="0"/>
              <a:t>파일이 없을 때 질문하면</a:t>
            </a:r>
            <a:r>
              <a:rPr lang="en-US" altLang="ko-KR" sz="1500" dirty="0"/>
              <a:t>,</a:t>
            </a:r>
          </a:p>
          <a:p>
            <a:endParaRPr lang="en-US" altLang="ko-KR" sz="500" dirty="0"/>
          </a:p>
          <a:p>
            <a:r>
              <a:rPr lang="ko-KR" altLang="en-US" sz="1500" dirty="0" err="1"/>
              <a:t>챗</a:t>
            </a:r>
            <a:r>
              <a:rPr lang="en-US" altLang="ko-KR" sz="1500" dirty="0"/>
              <a:t>GPT</a:t>
            </a:r>
            <a:r>
              <a:rPr lang="ko-KR" altLang="en-US" sz="1500" dirty="0"/>
              <a:t>가 답변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74729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2D2951-4BE3-3FB0-3387-24D53FB9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2" y="2207421"/>
            <a:ext cx="11933736" cy="40294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950F383-4C1D-C6D1-2433-62184DD2A056}"/>
              </a:ext>
            </a:extLst>
          </p:cNvPr>
          <p:cNvSpPr/>
          <p:nvPr/>
        </p:nvSpPr>
        <p:spPr>
          <a:xfrm>
            <a:off x="208338" y="124285"/>
            <a:ext cx="386516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4.py</a:t>
            </a:r>
            <a:r>
              <a:rPr lang="ko-KR" altLang="en-US" sz="2100" b="1" dirty="0"/>
              <a:t> 와 </a:t>
            </a:r>
            <a:r>
              <a:rPr lang="en-US" altLang="ko-KR" sz="2100" b="1" dirty="0"/>
              <a:t>5.py</a:t>
            </a:r>
            <a:r>
              <a:rPr lang="ko-KR" altLang="en-US" sz="2100" b="1" dirty="0"/>
              <a:t>의 차이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25A5E7-A007-057D-3E62-273F0FA438BD}"/>
              </a:ext>
            </a:extLst>
          </p:cNvPr>
          <p:cNvSpPr txBox="1"/>
          <p:nvPr/>
        </p:nvSpPr>
        <p:spPr>
          <a:xfrm>
            <a:off x="210467" y="804844"/>
            <a:ext cx="58855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4.py</a:t>
            </a:r>
            <a:r>
              <a:rPr lang="ko-KR" altLang="en-US" sz="1500" dirty="0"/>
              <a:t> 의 벡터 </a:t>
            </a:r>
            <a:r>
              <a:rPr lang="en-US" altLang="ko-KR" sz="1500" dirty="0"/>
              <a:t>DB </a:t>
            </a:r>
            <a:r>
              <a:rPr lang="ko-KR" altLang="en-US" sz="1500" dirty="0"/>
              <a:t>저장 부분 다음에 체인을 만들어서 세션에 띄움</a:t>
            </a:r>
            <a:endParaRPr lang="en-US" altLang="ko-KR" sz="1500" dirty="0"/>
          </a:p>
          <a:p>
            <a:endParaRPr lang="en-US" altLang="ko-KR" sz="500" dirty="0"/>
          </a:p>
          <a:p>
            <a:r>
              <a:rPr lang="en-US" altLang="ko-KR" sz="1500" dirty="0"/>
              <a:t>5.py</a:t>
            </a:r>
            <a:r>
              <a:rPr lang="ko-KR" altLang="en-US" sz="1500" dirty="0"/>
              <a:t>에서</a:t>
            </a:r>
            <a:r>
              <a:rPr lang="en-US" altLang="ko-KR" sz="1500" dirty="0"/>
              <a:t> RAG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챗봇을</a:t>
            </a:r>
            <a:r>
              <a:rPr lang="ko-KR" altLang="en-US" sz="1500" dirty="0"/>
              <a:t> 만든다고 한 부분에 실제로 구현</a:t>
            </a:r>
            <a:endParaRPr lang="en-US" altLang="ko-KR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8B478B-D3B9-BB97-D383-A8170B1D9B35}"/>
              </a:ext>
            </a:extLst>
          </p:cNvPr>
          <p:cNvSpPr txBox="1"/>
          <p:nvPr/>
        </p:nvSpPr>
        <p:spPr>
          <a:xfrm>
            <a:off x="208338" y="1819886"/>
            <a:ext cx="78056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빨간 </a:t>
            </a:r>
            <a:r>
              <a:rPr lang="ko-KR" altLang="en-US" sz="1500" dirty="0" err="1"/>
              <a:t>네모칸</a:t>
            </a:r>
            <a:r>
              <a:rPr lang="ko-KR" altLang="en-US" sz="1500" dirty="0"/>
              <a:t> 부분은 </a:t>
            </a:r>
            <a:r>
              <a:rPr lang="en-US" altLang="ko-KR" sz="1500" dirty="0"/>
              <a:t>4.py</a:t>
            </a:r>
            <a:r>
              <a:rPr lang="ko-KR" altLang="en-US" sz="1500" dirty="0"/>
              <a:t>와 </a:t>
            </a:r>
            <a:r>
              <a:rPr lang="en-US" altLang="ko-KR" sz="1500" dirty="0"/>
              <a:t>5.py </a:t>
            </a:r>
            <a:r>
              <a:rPr lang="ko-KR" altLang="en-US" sz="1500" dirty="0"/>
              <a:t>가 같고</a:t>
            </a:r>
            <a:r>
              <a:rPr lang="en-US" altLang="ko-KR" sz="1500" dirty="0"/>
              <a:t>, </a:t>
            </a:r>
            <a:r>
              <a:rPr lang="ko-KR" altLang="en-US" sz="1500" dirty="0"/>
              <a:t>빨간 </a:t>
            </a:r>
            <a:r>
              <a:rPr lang="ko-KR" altLang="en-US" sz="1500" dirty="0" err="1"/>
              <a:t>네모칸</a:t>
            </a:r>
            <a:r>
              <a:rPr lang="ko-KR" altLang="en-US" sz="1500" dirty="0"/>
              <a:t> 부분은 </a:t>
            </a:r>
            <a:r>
              <a:rPr lang="en-US" altLang="ko-KR" sz="1500" dirty="0"/>
              <a:t>5.py</a:t>
            </a:r>
            <a:r>
              <a:rPr lang="ko-KR" altLang="en-US" sz="1500" dirty="0"/>
              <a:t>에서 새로 추가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2130361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BD962F1-0CEC-06B4-9848-EA93F1C3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03" y="2068045"/>
            <a:ext cx="8210550" cy="23812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C27270-D736-FB1A-61D5-7B36FFE5A4B6}"/>
              </a:ext>
            </a:extLst>
          </p:cNvPr>
          <p:cNvSpPr/>
          <p:nvPr/>
        </p:nvSpPr>
        <p:spPr>
          <a:xfrm>
            <a:off x="208338" y="124285"/>
            <a:ext cx="386516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체인을 세션에 저장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C4171-9114-1DF5-787B-680D1875E353}"/>
              </a:ext>
            </a:extLst>
          </p:cNvPr>
          <p:cNvSpPr txBox="1"/>
          <p:nvPr/>
        </p:nvSpPr>
        <p:spPr>
          <a:xfrm>
            <a:off x="210467" y="804844"/>
            <a:ext cx="71047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체인</a:t>
            </a:r>
            <a:r>
              <a:rPr lang="en-US" altLang="ko-KR" sz="1500" dirty="0"/>
              <a:t>: </a:t>
            </a:r>
            <a:r>
              <a:rPr lang="ko-KR" altLang="en-US" sz="1500" dirty="0"/>
              <a:t>벡터</a:t>
            </a:r>
            <a:r>
              <a:rPr lang="en-US" altLang="ko-KR" sz="1500" dirty="0"/>
              <a:t>DB, LLM </a:t>
            </a:r>
            <a:r>
              <a:rPr lang="ko-KR" altLang="en-US" sz="1500" dirty="0"/>
              <a:t>을 연결</a:t>
            </a:r>
            <a:endParaRPr lang="en-US" altLang="ko-KR" sz="1500" dirty="0"/>
          </a:p>
          <a:p>
            <a:r>
              <a:rPr lang="en-US" altLang="ko-KR" sz="1500" dirty="0"/>
              <a:t>       </a:t>
            </a:r>
            <a:r>
              <a:rPr lang="ko-KR" altLang="en-US" sz="1500" dirty="0"/>
              <a:t>질문을</a:t>
            </a:r>
            <a:r>
              <a:rPr lang="en-US" altLang="ko-KR" sz="1500" dirty="0"/>
              <a:t> </a:t>
            </a:r>
            <a:r>
              <a:rPr lang="ko-KR" altLang="en-US" sz="1500" dirty="0"/>
              <a:t>받으면 벡터</a:t>
            </a:r>
            <a:r>
              <a:rPr lang="en-US" altLang="ko-KR" sz="1500" dirty="0"/>
              <a:t>DB</a:t>
            </a:r>
            <a:r>
              <a:rPr lang="ko-KR" altLang="en-US" sz="1500" dirty="0"/>
              <a:t>에서 검색해서</a:t>
            </a:r>
            <a:r>
              <a:rPr lang="en-US" altLang="ko-KR" sz="1500" dirty="0"/>
              <a:t>, </a:t>
            </a:r>
            <a:r>
              <a:rPr lang="ko-KR" altLang="en-US" sz="1500" dirty="0"/>
              <a:t>검색 결과와</a:t>
            </a:r>
            <a:r>
              <a:rPr lang="en-US" altLang="ko-KR" sz="1500" dirty="0"/>
              <a:t> </a:t>
            </a:r>
            <a:r>
              <a:rPr lang="ko-KR" altLang="en-US" sz="1500" dirty="0"/>
              <a:t>질문을 </a:t>
            </a:r>
            <a:r>
              <a:rPr lang="en-US" altLang="ko-KR" sz="1500" dirty="0"/>
              <a:t>LLM</a:t>
            </a:r>
            <a:r>
              <a:rPr lang="ko-KR" altLang="en-US" sz="1500" dirty="0"/>
              <a:t>에 보냄</a:t>
            </a:r>
            <a:endParaRPr lang="en-US" altLang="ko-KR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4556B4-840D-4AC8-76BF-BB7A9170C521}"/>
              </a:ext>
            </a:extLst>
          </p:cNvPr>
          <p:cNvSpPr txBox="1"/>
          <p:nvPr/>
        </p:nvSpPr>
        <p:spPr>
          <a:xfrm>
            <a:off x="1151760" y="4604500"/>
            <a:ext cx="8628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빨간 부분이 체인을 만들어서 세션에 저장하는 부분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파일 등록 버튼을 누르면 벡터 </a:t>
            </a:r>
            <a:r>
              <a:rPr lang="en-US" altLang="ko-KR" sz="1500" dirty="0"/>
              <a:t>DB</a:t>
            </a:r>
            <a:r>
              <a:rPr lang="ko-KR" altLang="en-US" sz="1500" dirty="0"/>
              <a:t>와 </a:t>
            </a:r>
            <a:r>
              <a:rPr lang="en-US" altLang="ko-KR" sz="1500" dirty="0"/>
              <a:t>LLM </a:t>
            </a:r>
            <a:r>
              <a:rPr lang="ko-KR" altLang="en-US" sz="1500" dirty="0"/>
              <a:t>을 연결하는 체인 생성   </a:t>
            </a:r>
            <a:r>
              <a:rPr lang="en-US" altLang="ko-KR" sz="1500" dirty="0" err="1"/>
              <a:t>get_chain</a:t>
            </a:r>
            <a:r>
              <a:rPr lang="en-US" altLang="ko-KR" sz="1500" dirty="0"/>
              <a:t>(</a:t>
            </a:r>
            <a:r>
              <a:rPr lang="en-US" altLang="ko-KR" sz="1500" dirty="0" err="1"/>
              <a:t>vectr_db</a:t>
            </a:r>
            <a:r>
              <a:rPr lang="en-US" altLang="ko-KR" sz="1500" dirty="0"/>
              <a:t>, key)</a:t>
            </a:r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“</a:t>
            </a:r>
            <a:r>
              <a:rPr lang="ko-KR" altLang="en-US" sz="1500" dirty="0"/>
              <a:t>건강보험이 </a:t>
            </a:r>
            <a:r>
              <a:rPr lang="ko-KR" altLang="en-US" sz="1500" dirty="0" err="1"/>
              <a:t>뭐야</a:t>
            </a:r>
            <a:r>
              <a:rPr lang="en-US" altLang="ko-KR" sz="1500" dirty="0"/>
              <a:t>“ </a:t>
            </a:r>
            <a:r>
              <a:rPr lang="ko-KR" altLang="en-US" sz="1500" dirty="0"/>
              <a:t>라고 질문할 때는 </a:t>
            </a:r>
            <a:r>
              <a:rPr lang="en-US" altLang="ko-KR" sz="1500" dirty="0"/>
              <a:t>5.py </a:t>
            </a:r>
            <a:r>
              <a:rPr lang="ko-KR" altLang="en-US" sz="1500" dirty="0"/>
              <a:t>가 처음부터 다시 시작</a:t>
            </a:r>
            <a:endParaRPr lang="en-US" altLang="ko-KR" sz="1500" dirty="0"/>
          </a:p>
          <a:p>
            <a:endParaRPr lang="en-US" altLang="ko-KR" sz="500" dirty="0"/>
          </a:p>
          <a:p>
            <a:r>
              <a:rPr lang="en-US" altLang="ko-KR" sz="1500" dirty="0"/>
              <a:t>“</a:t>
            </a:r>
            <a:r>
              <a:rPr lang="ko-KR" altLang="en-US" sz="1500" dirty="0"/>
              <a:t>건강보험이 </a:t>
            </a:r>
            <a:r>
              <a:rPr lang="ko-KR" altLang="en-US" sz="1500" dirty="0" err="1"/>
              <a:t>뭐야</a:t>
            </a:r>
            <a:r>
              <a:rPr lang="en-US" altLang="ko-KR" sz="1500" dirty="0"/>
              <a:t>“ </a:t>
            </a:r>
            <a:r>
              <a:rPr lang="ko-KR" altLang="en-US" sz="1500" dirty="0"/>
              <a:t>라고 체인에게 물어봐야 </a:t>
            </a:r>
            <a:r>
              <a:rPr lang="en-US" altLang="ko-KR" sz="1500" dirty="0"/>
              <a:t>LLM, </a:t>
            </a:r>
            <a:r>
              <a:rPr lang="ko-KR" altLang="en-US" sz="1500" dirty="0"/>
              <a:t>벡터</a:t>
            </a:r>
            <a:r>
              <a:rPr lang="en-US" altLang="ko-KR" sz="1500" dirty="0"/>
              <a:t>DB </a:t>
            </a:r>
            <a:r>
              <a:rPr lang="ko-KR" altLang="en-US" sz="1500" dirty="0"/>
              <a:t>모두 연결해서 질문하는데</a:t>
            </a:r>
            <a:r>
              <a:rPr lang="en-US" altLang="ko-KR" sz="1500" dirty="0"/>
              <a:t>,</a:t>
            </a:r>
          </a:p>
          <a:p>
            <a:endParaRPr lang="en-US" altLang="ko-KR" sz="500" dirty="0"/>
          </a:p>
          <a:p>
            <a:r>
              <a:rPr lang="ko-KR" altLang="en-US" sz="1500" dirty="0"/>
              <a:t>파일 등록할 때 체인을 세션에 저장해놓지 않으면 사라짐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5673166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957" y="2749151"/>
            <a:ext cx="1918605" cy="12402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6" y="2794904"/>
            <a:ext cx="2264959" cy="1194488"/>
          </a:xfrm>
          <a:prstGeom prst="rect">
            <a:avLst/>
          </a:prstGeom>
        </p:spPr>
      </p:pic>
      <p:sp>
        <p:nvSpPr>
          <p:cNvPr id="9" name="순서도: 자기 디스크 8"/>
          <p:cNvSpPr/>
          <p:nvPr/>
        </p:nvSpPr>
        <p:spPr>
          <a:xfrm>
            <a:off x="8761615" y="1404955"/>
            <a:ext cx="1438546" cy="13300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벡터</a:t>
            </a:r>
            <a:r>
              <a:rPr lang="en-US" altLang="ko-KR" b="1" dirty="0"/>
              <a:t>DB</a:t>
            </a:r>
          </a:p>
          <a:p>
            <a:pPr algn="ctr"/>
            <a:r>
              <a:rPr lang="en-US" altLang="ko-KR" sz="1200" dirty="0"/>
              <a:t>(PDF </a:t>
            </a:r>
            <a:r>
              <a:rPr lang="ko-KR" altLang="en-US" sz="1200" dirty="0"/>
              <a:t>내용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7589520" y="3458096"/>
            <a:ext cx="1230284" cy="85365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328458" y="2635134"/>
            <a:ext cx="2186247" cy="14131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7589520" y="2393138"/>
            <a:ext cx="1097280" cy="90412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2889293" y="3396826"/>
            <a:ext cx="2439165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5830F8-6E4A-A5ED-B70E-F792DFBBF28F}"/>
              </a:ext>
            </a:extLst>
          </p:cNvPr>
          <p:cNvSpPr txBox="1"/>
          <p:nvPr/>
        </p:nvSpPr>
        <p:spPr>
          <a:xfrm>
            <a:off x="3379542" y="3046106"/>
            <a:ext cx="19115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DB</a:t>
            </a:r>
            <a:r>
              <a:rPr lang="ko-KR" altLang="en-US" sz="1500" dirty="0"/>
              <a:t>검색결과</a:t>
            </a:r>
            <a:r>
              <a:rPr lang="en-US" altLang="ko-KR" sz="1500" dirty="0"/>
              <a:t>, </a:t>
            </a:r>
            <a:r>
              <a:rPr lang="ko-KR" altLang="en-US" sz="1500" dirty="0"/>
              <a:t>질문</a:t>
            </a:r>
            <a:endParaRPr lang="en-US" altLang="ko-KR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5830F8-6E4A-A5ED-B70E-F792DFBBF28F}"/>
              </a:ext>
            </a:extLst>
          </p:cNvPr>
          <p:cNvSpPr txBox="1"/>
          <p:nvPr/>
        </p:nvSpPr>
        <p:spPr>
          <a:xfrm>
            <a:off x="7514705" y="2151140"/>
            <a:ext cx="8354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DB</a:t>
            </a:r>
            <a:r>
              <a:rPr lang="ko-KR" altLang="en-US" sz="1500" dirty="0"/>
              <a:t>검색</a:t>
            </a:r>
            <a:endParaRPr lang="en-US" altLang="ko-KR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351" y="3620432"/>
            <a:ext cx="2995854" cy="968719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cxnSpLocks/>
            <a:endCxn id="10" idx="1"/>
          </p:cNvCxnSpPr>
          <p:nvPr/>
        </p:nvCxnSpPr>
        <p:spPr>
          <a:xfrm>
            <a:off x="1870364" y="4044442"/>
            <a:ext cx="6573101" cy="158539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5830F8-6E4A-A5ED-B70E-F792DFBBF28F}"/>
              </a:ext>
            </a:extLst>
          </p:cNvPr>
          <p:cNvSpPr txBox="1"/>
          <p:nvPr/>
        </p:nvSpPr>
        <p:spPr>
          <a:xfrm>
            <a:off x="4184492" y="5048131"/>
            <a:ext cx="19115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최종 답변 문장</a:t>
            </a:r>
            <a:endParaRPr lang="en-US" altLang="ko-KR" sz="15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9756E0-9CB2-BBF7-3144-AA963641A5AE}"/>
              </a:ext>
            </a:extLst>
          </p:cNvPr>
          <p:cNvSpPr/>
          <p:nvPr/>
        </p:nvSpPr>
        <p:spPr>
          <a:xfrm>
            <a:off x="208338" y="124285"/>
            <a:ext cx="386516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랭체인의</a:t>
            </a:r>
            <a:r>
              <a:rPr lang="ko-KR" altLang="en-US" sz="2100" b="1" dirty="0"/>
              <a:t> 역할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BB5778-3E3A-630D-902A-0D2709A90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465" y="5063097"/>
            <a:ext cx="30956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961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957" y="2749151"/>
            <a:ext cx="1918605" cy="12402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26" y="2794904"/>
            <a:ext cx="2264959" cy="1194488"/>
          </a:xfrm>
          <a:prstGeom prst="rect">
            <a:avLst/>
          </a:prstGeom>
        </p:spPr>
      </p:pic>
      <p:sp>
        <p:nvSpPr>
          <p:cNvPr id="9" name="순서도: 자기 디스크 8"/>
          <p:cNvSpPr/>
          <p:nvPr/>
        </p:nvSpPr>
        <p:spPr>
          <a:xfrm>
            <a:off x="8761615" y="1404955"/>
            <a:ext cx="1438546" cy="133003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벡터</a:t>
            </a:r>
            <a:r>
              <a:rPr lang="en-US" altLang="ko-KR" b="1" dirty="0"/>
              <a:t>DB</a:t>
            </a:r>
          </a:p>
          <a:p>
            <a:pPr algn="ctr"/>
            <a:r>
              <a:rPr lang="en-US" altLang="ko-KR" sz="1200" dirty="0"/>
              <a:t>(PDF </a:t>
            </a:r>
            <a:r>
              <a:rPr lang="ko-KR" altLang="en-US" sz="1200" dirty="0"/>
              <a:t>내용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7589520" y="3458096"/>
            <a:ext cx="1230284" cy="85365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328458" y="2635134"/>
            <a:ext cx="2186247" cy="14131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7589520" y="2393138"/>
            <a:ext cx="1097280" cy="904129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2889293" y="3396826"/>
            <a:ext cx="2439165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5830F8-6E4A-A5ED-B70E-F792DFBBF28F}"/>
              </a:ext>
            </a:extLst>
          </p:cNvPr>
          <p:cNvSpPr txBox="1"/>
          <p:nvPr/>
        </p:nvSpPr>
        <p:spPr>
          <a:xfrm>
            <a:off x="3379542" y="3046106"/>
            <a:ext cx="19115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DB</a:t>
            </a:r>
            <a:r>
              <a:rPr lang="ko-KR" altLang="en-US" sz="1500" dirty="0"/>
              <a:t>검색결과</a:t>
            </a:r>
            <a:r>
              <a:rPr lang="en-US" altLang="ko-KR" sz="1500" dirty="0"/>
              <a:t>, </a:t>
            </a:r>
            <a:r>
              <a:rPr lang="ko-KR" altLang="en-US" sz="1500" dirty="0"/>
              <a:t>질문</a:t>
            </a:r>
            <a:endParaRPr lang="en-US" altLang="ko-KR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5830F8-6E4A-A5ED-B70E-F792DFBBF28F}"/>
              </a:ext>
            </a:extLst>
          </p:cNvPr>
          <p:cNvSpPr txBox="1"/>
          <p:nvPr/>
        </p:nvSpPr>
        <p:spPr>
          <a:xfrm>
            <a:off x="7514705" y="2151140"/>
            <a:ext cx="8354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/>
              <a:t>DB</a:t>
            </a:r>
            <a:r>
              <a:rPr lang="ko-KR" altLang="en-US" sz="1500" dirty="0"/>
              <a:t>검색</a:t>
            </a:r>
            <a:endParaRPr lang="en-US" altLang="ko-KR" sz="15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351" y="3620432"/>
            <a:ext cx="2995854" cy="968719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cxnSpLocks/>
            <a:endCxn id="10" idx="1"/>
          </p:cNvCxnSpPr>
          <p:nvPr/>
        </p:nvCxnSpPr>
        <p:spPr>
          <a:xfrm>
            <a:off x="1870364" y="4044442"/>
            <a:ext cx="6573101" cy="158539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5830F8-6E4A-A5ED-B70E-F792DFBBF28F}"/>
              </a:ext>
            </a:extLst>
          </p:cNvPr>
          <p:cNvSpPr txBox="1"/>
          <p:nvPr/>
        </p:nvSpPr>
        <p:spPr>
          <a:xfrm>
            <a:off x="4184492" y="5048131"/>
            <a:ext cx="19115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최종 답변 문장</a:t>
            </a:r>
            <a:endParaRPr lang="en-US" altLang="ko-KR" sz="15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9756E0-9CB2-BBF7-3144-AA963641A5AE}"/>
              </a:ext>
            </a:extLst>
          </p:cNvPr>
          <p:cNvSpPr/>
          <p:nvPr/>
        </p:nvSpPr>
        <p:spPr>
          <a:xfrm>
            <a:off x="208338" y="124285"/>
            <a:ext cx="386516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랭체인의</a:t>
            </a:r>
            <a:r>
              <a:rPr lang="ko-KR" altLang="en-US" sz="2100" b="1" dirty="0"/>
              <a:t> 역할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BB5778-3E3A-630D-902A-0D2709A90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465" y="5063097"/>
            <a:ext cx="3095625" cy="1133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0BE3B7-48C0-F957-5817-904CD5E7CEA6}"/>
              </a:ext>
            </a:extLst>
          </p:cNvPr>
          <p:cNvSpPr txBox="1"/>
          <p:nvPr/>
        </p:nvSpPr>
        <p:spPr>
          <a:xfrm>
            <a:off x="2104398" y="13825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result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00B0F0"/>
                </a:solidFill>
              </a:rPr>
              <a:t>st.session_state</a:t>
            </a:r>
            <a:r>
              <a:rPr lang="en-US" altLang="ko-KR" dirty="0">
                <a:solidFill>
                  <a:srgbClr val="00B0F0"/>
                </a:solidFill>
              </a:rPr>
              <a:t>["chain"]</a:t>
            </a:r>
            <a:r>
              <a:rPr lang="en-US" altLang="ko-KR" dirty="0"/>
              <a:t>({"question": </a:t>
            </a:r>
            <a:r>
              <a:rPr lang="en-US" altLang="ko-KR" dirty="0">
                <a:solidFill>
                  <a:srgbClr val="C00000"/>
                </a:solidFill>
              </a:rPr>
              <a:t>question</a:t>
            </a:r>
            <a:r>
              <a:rPr lang="en-US" altLang="ko-KR" dirty="0"/>
              <a:t>})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B0ADE80-3C02-7CF6-04FA-5AD83FEB1B23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5152398" y="1751891"/>
            <a:ext cx="1269184" cy="88324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F8C63F1-3F57-9DEB-0348-BB1B463ED348}"/>
              </a:ext>
            </a:extLst>
          </p:cNvPr>
          <p:cNvCxnSpPr>
            <a:cxnSpLocks/>
          </p:cNvCxnSpPr>
          <p:nvPr/>
        </p:nvCxnSpPr>
        <p:spPr>
          <a:xfrm>
            <a:off x="7184178" y="1702060"/>
            <a:ext cx="2285404" cy="20880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E901359-457C-2E37-BF27-C14AB0AF1493}"/>
              </a:ext>
            </a:extLst>
          </p:cNvPr>
          <p:cNvCxnSpPr>
            <a:cxnSpLocks/>
          </p:cNvCxnSpPr>
          <p:nvPr/>
        </p:nvCxnSpPr>
        <p:spPr>
          <a:xfrm>
            <a:off x="2480737" y="1746114"/>
            <a:ext cx="5962728" cy="36251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9E0747-F5B9-142D-A248-742A22B72E7F}"/>
              </a:ext>
            </a:extLst>
          </p:cNvPr>
          <p:cNvSpPr/>
          <p:nvPr/>
        </p:nvSpPr>
        <p:spPr>
          <a:xfrm>
            <a:off x="4650390" y="1077933"/>
            <a:ext cx="678068" cy="2690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/>
              <a:t>체인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64948C-CD83-4448-F1FD-3821D9828648}"/>
              </a:ext>
            </a:extLst>
          </p:cNvPr>
          <p:cNvSpPr/>
          <p:nvPr/>
        </p:nvSpPr>
        <p:spPr>
          <a:xfrm>
            <a:off x="6968541" y="1072523"/>
            <a:ext cx="678068" cy="2690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/>
              <a:t>질문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B98C98-F417-89FA-62B8-A15E088E096E}"/>
              </a:ext>
            </a:extLst>
          </p:cNvPr>
          <p:cNvSpPr/>
          <p:nvPr/>
        </p:nvSpPr>
        <p:spPr>
          <a:xfrm>
            <a:off x="2163454" y="1072518"/>
            <a:ext cx="678068" cy="269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/>
              <a:t>답변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102BE62-A995-8EC0-12BE-0138634B2A0B}"/>
              </a:ext>
            </a:extLst>
          </p:cNvPr>
          <p:cNvCxnSpPr>
            <a:cxnSpLocks/>
          </p:cNvCxnSpPr>
          <p:nvPr/>
        </p:nvCxnSpPr>
        <p:spPr>
          <a:xfrm flipH="1">
            <a:off x="5462101" y="1214187"/>
            <a:ext cx="1446267" cy="8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485C57E-5A95-5C48-777B-3E2C24D64938}"/>
              </a:ext>
            </a:extLst>
          </p:cNvPr>
          <p:cNvCxnSpPr>
            <a:cxnSpLocks/>
          </p:cNvCxnSpPr>
          <p:nvPr/>
        </p:nvCxnSpPr>
        <p:spPr>
          <a:xfrm flipH="1">
            <a:off x="3021106" y="1223150"/>
            <a:ext cx="1547476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257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19E392-6801-54B6-2CEF-C86EEE05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42" y="2882708"/>
            <a:ext cx="8724900" cy="2133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368" y="1733921"/>
            <a:ext cx="1097114" cy="354755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9756E0-9CB2-BBF7-3144-AA963641A5AE}"/>
              </a:ext>
            </a:extLst>
          </p:cNvPr>
          <p:cNvSpPr/>
          <p:nvPr/>
        </p:nvSpPr>
        <p:spPr>
          <a:xfrm>
            <a:off x="208338" y="124285"/>
            <a:ext cx="386516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 err="1"/>
              <a:t>랭체인의</a:t>
            </a:r>
            <a:r>
              <a:rPr lang="ko-KR" altLang="en-US" sz="2100" b="1" dirty="0"/>
              <a:t> 역할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9BB5778-3E3A-630D-902A-0D2709A90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521" y="1747160"/>
            <a:ext cx="1398165" cy="511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0BE3B7-48C0-F957-5817-904CD5E7CEA6}"/>
              </a:ext>
            </a:extLst>
          </p:cNvPr>
          <p:cNvSpPr txBox="1"/>
          <p:nvPr/>
        </p:nvSpPr>
        <p:spPr>
          <a:xfrm>
            <a:off x="2104398" y="13825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result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00B0F0"/>
                </a:solidFill>
              </a:rPr>
              <a:t>st.session_state</a:t>
            </a:r>
            <a:r>
              <a:rPr lang="en-US" altLang="ko-KR" dirty="0">
                <a:solidFill>
                  <a:srgbClr val="00B0F0"/>
                </a:solidFill>
              </a:rPr>
              <a:t>["chain"]</a:t>
            </a:r>
            <a:r>
              <a:rPr lang="en-US" altLang="ko-KR" dirty="0"/>
              <a:t>({"question": </a:t>
            </a:r>
            <a:r>
              <a:rPr lang="en-US" altLang="ko-KR" dirty="0">
                <a:solidFill>
                  <a:srgbClr val="C00000"/>
                </a:solidFill>
              </a:rPr>
              <a:t>question</a:t>
            </a:r>
            <a:r>
              <a:rPr lang="en-US" altLang="ko-KR" dirty="0"/>
              <a:t>})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9E0747-F5B9-142D-A248-742A22B72E7F}"/>
              </a:ext>
            </a:extLst>
          </p:cNvPr>
          <p:cNvSpPr/>
          <p:nvPr/>
        </p:nvSpPr>
        <p:spPr>
          <a:xfrm>
            <a:off x="4650390" y="1077933"/>
            <a:ext cx="678068" cy="2690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/>
              <a:t>체인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64948C-CD83-4448-F1FD-3821D9828648}"/>
              </a:ext>
            </a:extLst>
          </p:cNvPr>
          <p:cNvSpPr/>
          <p:nvPr/>
        </p:nvSpPr>
        <p:spPr>
          <a:xfrm>
            <a:off x="6968541" y="1072523"/>
            <a:ext cx="678068" cy="2690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/>
              <a:t>질문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B98C98-F417-89FA-62B8-A15E088E096E}"/>
              </a:ext>
            </a:extLst>
          </p:cNvPr>
          <p:cNvSpPr/>
          <p:nvPr/>
        </p:nvSpPr>
        <p:spPr>
          <a:xfrm>
            <a:off x="2163454" y="1072518"/>
            <a:ext cx="678068" cy="2690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dirty="0"/>
              <a:t>답변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102BE62-A995-8EC0-12BE-0138634B2A0B}"/>
              </a:ext>
            </a:extLst>
          </p:cNvPr>
          <p:cNvCxnSpPr>
            <a:cxnSpLocks/>
          </p:cNvCxnSpPr>
          <p:nvPr/>
        </p:nvCxnSpPr>
        <p:spPr>
          <a:xfrm flipH="1">
            <a:off x="5462101" y="1214187"/>
            <a:ext cx="1446267" cy="8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485C57E-5A95-5C48-777B-3E2C24D64938}"/>
              </a:ext>
            </a:extLst>
          </p:cNvPr>
          <p:cNvCxnSpPr>
            <a:cxnSpLocks/>
          </p:cNvCxnSpPr>
          <p:nvPr/>
        </p:nvCxnSpPr>
        <p:spPr>
          <a:xfrm flipH="1">
            <a:off x="3021106" y="1223150"/>
            <a:ext cx="1547476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FA006B7-B651-65CC-8D02-39D8266EE0EB}"/>
              </a:ext>
            </a:extLst>
          </p:cNvPr>
          <p:cNvCxnSpPr>
            <a:cxnSpLocks/>
          </p:cNvCxnSpPr>
          <p:nvPr/>
        </p:nvCxnSpPr>
        <p:spPr>
          <a:xfrm flipH="1">
            <a:off x="4356847" y="1695686"/>
            <a:ext cx="713743" cy="226278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3999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9756E0-9CB2-BBF7-3144-AA963641A5AE}"/>
              </a:ext>
            </a:extLst>
          </p:cNvPr>
          <p:cNvSpPr/>
          <p:nvPr/>
        </p:nvSpPr>
        <p:spPr>
          <a:xfrm>
            <a:off x="208338" y="124285"/>
            <a:ext cx="3865161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5.py</a:t>
            </a:r>
            <a:r>
              <a:rPr lang="ko-KR" altLang="en-US" sz="2100" b="1" dirty="0"/>
              <a:t> 코드 작동 순서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E343A40-82A6-E860-ED6C-C758E57AAF97}"/>
              </a:ext>
            </a:extLst>
          </p:cNvPr>
          <p:cNvSpPr/>
          <p:nvPr/>
        </p:nvSpPr>
        <p:spPr>
          <a:xfrm>
            <a:off x="1750382" y="4659684"/>
            <a:ext cx="1088023" cy="2970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/>
              <a:t>챗봇</a:t>
            </a:r>
            <a:r>
              <a:rPr lang="ko-KR" altLang="en-US" sz="1500" dirty="0"/>
              <a:t> 질문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1D1BAC-A87B-270F-28BC-782E031C5709}"/>
              </a:ext>
            </a:extLst>
          </p:cNvPr>
          <p:cNvSpPr/>
          <p:nvPr/>
        </p:nvSpPr>
        <p:spPr>
          <a:xfrm>
            <a:off x="3392181" y="2055061"/>
            <a:ext cx="1617075" cy="2970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/>
              <a:t>PDF </a:t>
            </a:r>
            <a:r>
              <a:rPr lang="ko-KR" altLang="en-US" sz="1500" dirty="0"/>
              <a:t>데이터 추출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E9D687-D696-F534-6966-524E9B70E99A}"/>
              </a:ext>
            </a:extLst>
          </p:cNvPr>
          <p:cNvSpPr/>
          <p:nvPr/>
        </p:nvSpPr>
        <p:spPr>
          <a:xfrm>
            <a:off x="5211848" y="2047041"/>
            <a:ext cx="1619089" cy="2970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벡터 </a:t>
            </a:r>
            <a:r>
              <a:rPr lang="en-US" altLang="ko-KR" sz="1500" dirty="0"/>
              <a:t>DB</a:t>
            </a:r>
            <a:r>
              <a:rPr lang="ko-KR" altLang="en-US" sz="1500" dirty="0"/>
              <a:t>에</a:t>
            </a:r>
            <a:r>
              <a:rPr lang="en-US" altLang="ko-KR" sz="1500" dirty="0"/>
              <a:t> </a:t>
            </a:r>
            <a:r>
              <a:rPr lang="ko-KR" altLang="en-US" sz="1500" dirty="0"/>
              <a:t>저장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995C3A-97BE-9695-6270-8F717050EDC9}"/>
              </a:ext>
            </a:extLst>
          </p:cNvPr>
          <p:cNvSpPr/>
          <p:nvPr/>
        </p:nvSpPr>
        <p:spPr>
          <a:xfrm>
            <a:off x="3517691" y="4063259"/>
            <a:ext cx="1448758" cy="2970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체인에게 질문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779BB5-EEFE-670F-AA02-C82BEA6EE23B}"/>
              </a:ext>
            </a:extLst>
          </p:cNvPr>
          <p:cNvSpPr/>
          <p:nvPr/>
        </p:nvSpPr>
        <p:spPr>
          <a:xfrm>
            <a:off x="3517691" y="5213057"/>
            <a:ext cx="1601158" cy="2970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/>
              <a:t>챗</a:t>
            </a:r>
            <a:r>
              <a:rPr lang="en-US" altLang="ko-KR" sz="1500" dirty="0"/>
              <a:t>GPT</a:t>
            </a:r>
            <a:r>
              <a:rPr lang="ko-KR" altLang="en-US" sz="1500" dirty="0"/>
              <a:t>에게 질문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30E411-2D3C-D8DC-30AD-099EE46D0F29}"/>
              </a:ext>
            </a:extLst>
          </p:cNvPr>
          <p:cNvSpPr/>
          <p:nvPr/>
        </p:nvSpPr>
        <p:spPr>
          <a:xfrm>
            <a:off x="5253318" y="5213057"/>
            <a:ext cx="1407458" cy="2970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err="1"/>
              <a:t>챗</a:t>
            </a:r>
            <a:r>
              <a:rPr lang="en-US" altLang="ko-KR" sz="1500" dirty="0"/>
              <a:t>GPT</a:t>
            </a:r>
            <a:r>
              <a:rPr lang="ko-KR" altLang="en-US" sz="1500" dirty="0"/>
              <a:t>의 답변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601C9-351F-9B4F-708D-F689334E9CE3}"/>
              </a:ext>
            </a:extLst>
          </p:cNvPr>
          <p:cNvSpPr/>
          <p:nvPr/>
        </p:nvSpPr>
        <p:spPr>
          <a:xfrm>
            <a:off x="5086511" y="4072219"/>
            <a:ext cx="3514160" cy="2970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벡터</a:t>
            </a:r>
            <a:r>
              <a:rPr lang="en-US" altLang="ko-KR" sz="1500" dirty="0"/>
              <a:t>DB </a:t>
            </a:r>
            <a:r>
              <a:rPr lang="ko-KR" altLang="en-US" sz="1500" dirty="0"/>
              <a:t>검색</a:t>
            </a:r>
            <a:r>
              <a:rPr lang="en-US" altLang="ko-KR" sz="1500" dirty="0"/>
              <a:t> </a:t>
            </a:r>
            <a:r>
              <a:rPr lang="ko-KR" altLang="en-US" sz="1500" dirty="0"/>
              <a:t>결과</a:t>
            </a:r>
            <a:r>
              <a:rPr lang="en-US" altLang="ko-KR" sz="1500" dirty="0"/>
              <a:t>, </a:t>
            </a:r>
            <a:r>
              <a:rPr lang="ko-KR" altLang="en-US" sz="1500" dirty="0"/>
              <a:t>질문을 </a:t>
            </a:r>
            <a:r>
              <a:rPr lang="en-US" altLang="ko-KR" sz="1500" dirty="0"/>
              <a:t>LLM</a:t>
            </a:r>
            <a:r>
              <a:rPr lang="ko-KR" altLang="en-US" sz="1500" dirty="0"/>
              <a:t>에 전달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584010-E3B9-D14E-4C05-B2A7CD41FF9F}"/>
              </a:ext>
            </a:extLst>
          </p:cNvPr>
          <p:cNvSpPr/>
          <p:nvPr/>
        </p:nvSpPr>
        <p:spPr>
          <a:xfrm>
            <a:off x="8672385" y="4072219"/>
            <a:ext cx="1185148" cy="2970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/>
              <a:t> RAG </a:t>
            </a:r>
            <a:r>
              <a:rPr lang="ko-KR" altLang="en-US" sz="1500" dirty="0"/>
              <a:t>답변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004B7D-D48A-96BA-9BAE-164A47113A5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838405" y="4281945"/>
            <a:ext cx="661356" cy="526268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56B1A4-378C-2BC9-B912-8967B42CF2C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838405" y="4808213"/>
            <a:ext cx="661356" cy="5262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5102AB-9BA1-759F-7505-84DB76D17EAE}"/>
              </a:ext>
            </a:extLst>
          </p:cNvPr>
          <p:cNvSpPr txBox="1"/>
          <p:nvPr/>
        </p:nvSpPr>
        <p:spPr>
          <a:xfrm>
            <a:off x="3251193" y="4385734"/>
            <a:ext cx="1617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PDF </a:t>
            </a:r>
            <a:r>
              <a:rPr lang="ko-KR" altLang="en-US" sz="1000" dirty="0"/>
              <a:t>파일이 등록된 경우</a:t>
            </a:r>
            <a:endParaRPr lang="en-US" altLang="ko-KR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11F16E-4836-F6C6-C01C-6F7A7663C6D6}"/>
              </a:ext>
            </a:extLst>
          </p:cNvPr>
          <p:cNvSpPr txBox="1"/>
          <p:nvPr/>
        </p:nvSpPr>
        <p:spPr>
          <a:xfrm>
            <a:off x="3241794" y="4966836"/>
            <a:ext cx="19039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PDF </a:t>
            </a:r>
            <a:r>
              <a:rPr lang="ko-KR" altLang="en-US" sz="1000" dirty="0"/>
              <a:t>파일이 등록 안 된 경우</a:t>
            </a:r>
            <a:endParaRPr lang="en-US" altLang="ko-KR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A9607-1F4A-642E-03EB-B5F9B5B871ED}"/>
              </a:ext>
            </a:extLst>
          </p:cNvPr>
          <p:cNvSpPr txBox="1"/>
          <p:nvPr/>
        </p:nvSpPr>
        <p:spPr>
          <a:xfrm>
            <a:off x="2140918" y="1387676"/>
            <a:ext cx="1152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with</a:t>
            </a:r>
            <a:r>
              <a:rPr lang="ko-KR" altLang="en-US" sz="1000" dirty="0"/>
              <a:t> </a:t>
            </a:r>
            <a:r>
              <a:rPr lang="en-US" altLang="ko-KR" sz="1000" dirty="0" err="1"/>
              <a:t>st.sidebar</a:t>
            </a:r>
            <a:endParaRPr lang="en-US" altLang="ko-KR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14596-C2B3-394F-EC86-14EA59120914}"/>
              </a:ext>
            </a:extLst>
          </p:cNvPr>
          <p:cNvSpPr txBox="1"/>
          <p:nvPr/>
        </p:nvSpPr>
        <p:spPr>
          <a:xfrm>
            <a:off x="3517691" y="1765702"/>
            <a:ext cx="1287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get_pdf</a:t>
            </a:r>
            <a:r>
              <a:rPr lang="en-US" altLang="ko-KR" sz="1000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E2B37-11CA-8C9D-ABC1-094A3A7F2601}"/>
              </a:ext>
            </a:extLst>
          </p:cNvPr>
          <p:cNvSpPr txBox="1"/>
          <p:nvPr/>
        </p:nvSpPr>
        <p:spPr>
          <a:xfrm>
            <a:off x="5211848" y="1761309"/>
            <a:ext cx="12872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get_vector_db</a:t>
            </a:r>
            <a:r>
              <a:rPr lang="en-US" altLang="ko-KR" sz="1000" dirty="0"/>
              <a:t>()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EB65226-194E-A8F6-EA68-8C2ADAAA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03" y="5528044"/>
            <a:ext cx="1993332" cy="3223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B5B6A2-EEB8-919B-1C2E-0AF7793D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341" y="1699656"/>
            <a:ext cx="641796" cy="688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44B386-516B-3AFB-29B2-CF3D23F66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153" y="3704206"/>
            <a:ext cx="1714500" cy="3238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2D9D4AC-6A6D-A0DA-5A9E-922CE9680DDE}"/>
              </a:ext>
            </a:extLst>
          </p:cNvPr>
          <p:cNvSpPr txBox="1"/>
          <p:nvPr/>
        </p:nvSpPr>
        <p:spPr>
          <a:xfrm>
            <a:off x="3517692" y="3781836"/>
            <a:ext cx="29010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st.session_state</a:t>
            </a:r>
            <a:r>
              <a:rPr lang="en-US" altLang="ko-KR" sz="1000" dirty="0"/>
              <a:t>["chain"]({"question": question})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E13D18-49D9-59BD-AF65-763E6039C417}"/>
              </a:ext>
            </a:extLst>
          </p:cNvPr>
          <p:cNvSpPr txBox="1"/>
          <p:nvPr/>
        </p:nvSpPr>
        <p:spPr>
          <a:xfrm>
            <a:off x="3670090" y="5520981"/>
            <a:ext cx="1339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llm.invoke</a:t>
            </a:r>
            <a:r>
              <a:rPr lang="en-US" altLang="ko-KR" sz="1000" dirty="0"/>
              <a:t>(question)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7B60F4-682F-83E6-1EDF-9D947E02B0E7}"/>
              </a:ext>
            </a:extLst>
          </p:cNvPr>
          <p:cNvSpPr txBox="1"/>
          <p:nvPr/>
        </p:nvSpPr>
        <p:spPr>
          <a:xfrm>
            <a:off x="861652" y="1711747"/>
            <a:ext cx="137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5.Py </a:t>
            </a:r>
            <a:r>
              <a:rPr lang="ko-KR" altLang="en-US" b="1" dirty="0"/>
              <a:t>시작</a:t>
            </a:r>
            <a:endParaRPr lang="en-US" altLang="ko-KR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E1C60D-9F92-EA67-EF18-A3B7DCDC4E8D}"/>
              </a:ext>
            </a:extLst>
          </p:cNvPr>
          <p:cNvSpPr txBox="1"/>
          <p:nvPr/>
        </p:nvSpPr>
        <p:spPr>
          <a:xfrm>
            <a:off x="374867" y="4614970"/>
            <a:ext cx="119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5.Py </a:t>
            </a:r>
            <a:r>
              <a:rPr lang="ko-KR" altLang="en-US" b="1" dirty="0"/>
              <a:t>시작</a:t>
            </a:r>
            <a:endParaRPr lang="en-US" altLang="ko-KR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4F89CC-A1AC-B138-26F3-ECD91B835C52}"/>
              </a:ext>
            </a:extLst>
          </p:cNvPr>
          <p:cNvSpPr txBox="1"/>
          <p:nvPr/>
        </p:nvSpPr>
        <p:spPr>
          <a:xfrm>
            <a:off x="10342862" y="1637686"/>
            <a:ext cx="137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5.Py </a:t>
            </a:r>
            <a:r>
              <a:rPr lang="ko-KR" altLang="en-US" b="1" dirty="0"/>
              <a:t>종료</a:t>
            </a:r>
            <a:endParaRPr lang="en-US" altLang="ko-KR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EDCC99-9E2A-6874-1B19-9829E8EEE4A3}"/>
              </a:ext>
            </a:extLst>
          </p:cNvPr>
          <p:cNvSpPr/>
          <p:nvPr/>
        </p:nvSpPr>
        <p:spPr>
          <a:xfrm>
            <a:off x="7013752" y="2038077"/>
            <a:ext cx="2542624" cy="2970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/>
              <a:t>체인 생성 </a:t>
            </a:r>
            <a:r>
              <a:rPr lang="en-US" altLang="ko-KR" sz="1500" dirty="0"/>
              <a:t>=&gt; </a:t>
            </a:r>
            <a:r>
              <a:rPr lang="ko-KR" altLang="en-US" sz="1500" dirty="0"/>
              <a:t>세션에 저장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12CA05-6A02-9E92-E51F-14E21823F295}"/>
              </a:ext>
            </a:extLst>
          </p:cNvPr>
          <p:cNvSpPr txBox="1"/>
          <p:nvPr/>
        </p:nvSpPr>
        <p:spPr>
          <a:xfrm>
            <a:off x="6987026" y="1769774"/>
            <a:ext cx="3218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st.session_state</a:t>
            </a:r>
            <a:r>
              <a:rPr lang="en-US" altLang="ko-KR" sz="1000" dirty="0"/>
              <a:t>["chain"] = </a:t>
            </a:r>
            <a:r>
              <a:rPr lang="en-US" altLang="ko-KR" sz="1000" dirty="0" err="1"/>
              <a:t>get_chain</a:t>
            </a:r>
            <a:r>
              <a:rPr lang="en-US" altLang="ko-KR" sz="1000" dirty="0"/>
              <a:t>(</a:t>
            </a:r>
            <a:r>
              <a:rPr lang="en-US" altLang="ko-KR" sz="1000" dirty="0" err="1"/>
              <a:t>vector_db</a:t>
            </a:r>
            <a:r>
              <a:rPr lang="en-US" altLang="ko-KR" sz="1000" dirty="0"/>
              <a:t>, key)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A94F99-946B-9601-4B6E-293344752EA5}"/>
              </a:ext>
            </a:extLst>
          </p:cNvPr>
          <p:cNvSpPr/>
          <p:nvPr/>
        </p:nvSpPr>
        <p:spPr>
          <a:xfrm>
            <a:off x="7211641" y="2485218"/>
            <a:ext cx="1064664" cy="60112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체인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25E48B-CDB8-55B5-D7D2-F6B1461193E7}"/>
              </a:ext>
            </a:extLst>
          </p:cNvPr>
          <p:cNvSpPr txBox="1"/>
          <p:nvPr/>
        </p:nvSpPr>
        <p:spPr>
          <a:xfrm>
            <a:off x="10415337" y="4561184"/>
            <a:ext cx="137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5.Py </a:t>
            </a:r>
            <a:r>
              <a:rPr lang="ko-KR" altLang="en-US" b="1" dirty="0"/>
              <a:t>종료</a:t>
            </a:r>
            <a:endParaRPr lang="en-US" altLang="ko-KR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361EEF-C971-5F10-138C-D49FE87E9D66}"/>
              </a:ext>
            </a:extLst>
          </p:cNvPr>
          <p:cNvSpPr/>
          <p:nvPr/>
        </p:nvSpPr>
        <p:spPr>
          <a:xfrm>
            <a:off x="2092199" y="1335251"/>
            <a:ext cx="8113012" cy="10958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395B3C-F376-2B6B-6793-CB31CCE8DC0E}"/>
              </a:ext>
            </a:extLst>
          </p:cNvPr>
          <p:cNvSpPr txBox="1"/>
          <p:nvPr/>
        </p:nvSpPr>
        <p:spPr>
          <a:xfrm>
            <a:off x="8249415" y="2625609"/>
            <a:ext cx="607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세션</a:t>
            </a:r>
            <a:endParaRPr lang="en-US" altLang="ko-KR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04E199-5713-FB18-A80C-1FCB23835276}"/>
              </a:ext>
            </a:extLst>
          </p:cNvPr>
          <p:cNvSpPr/>
          <p:nvPr/>
        </p:nvSpPr>
        <p:spPr>
          <a:xfrm>
            <a:off x="1509841" y="3675814"/>
            <a:ext cx="8691236" cy="224764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08FB559-7DB2-C50C-3BF7-F77D0A56E414}"/>
              </a:ext>
            </a:extLst>
          </p:cNvPr>
          <p:cNvCxnSpPr/>
          <p:nvPr/>
        </p:nvCxnSpPr>
        <p:spPr>
          <a:xfrm>
            <a:off x="6418730" y="290260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8DAEDA8-40A6-993E-398E-CA8D665A3BAB}"/>
              </a:ext>
            </a:extLst>
          </p:cNvPr>
          <p:cNvCxnSpPr>
            <a:cxnSpLocks/>
          </p:cNvCxnSpPr>
          <p:nvPr/>
        </p:nvCxnSpPr>
        <p:spPr>
          <a:xfrm flipV="1">
            <a:off x="4804913" y="3086343"/>
            <a:ext cx="2406728" cy="77320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8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7B3EF-E414-9633-5EB5-235292231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EB70B9-3F64-8240-7C3C-DCFBEB543853}"/>
              </a:ext>
            </a:extLst>
          </p:cNvPr>
          <p:cNvSpPr/>
          <p:nvPr/>
        </p:nvSpPr>
        <p:spPr>
          <a:xfrm>
            <a:off x="208338" y="124285"/>
            <a:ext cx="3354263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100" b="1" dirty="0"/>
              <a:t>오픈</a:t>
            </a:r>
            <a:r>
              <a:rPr lang="en-US" altLang="ko-KR" sz="2100" b="1" dirty="0"/>
              <a:t>AI</a:t>
            </a:r>
            <a:r>
              <a:rPr lang="ko-KR" altLang="en-US" sz="2100" b="1" dirty="0"/>
              <a:t>의 </a:t>
            </a:r>
            <a:r>
              <a:rPr lang="en-US" altLang="ko-KR" sz="2100" b="1" dirty="0"/>
              <a:t>API</a:t>
            </a:r>
            <a:r>
              <a:rPr lang="ko-KR" altLang="en-US" sz="2100" b="1" dirty="0"/>
              <a:t>키 발급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DA4A7B-3AD8-3710-D52E-4968665C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00" y="1673459"/>
            <a:ext cx="6531586" cy="4390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5E4D51-7FD8-FC0A-C393-EF0904678741}"/>
              </a:ext>
            </a:extLst>
          </p:cNvPr>
          <p:cNvSpPr txBox="1"/>
          <p:nvPr/>
        </p:nvSpPr>
        <p:spPr>
          <a:xfrm>
            <a:off x="208338" y="877330"/>
            <a:ext cx="262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답변 받아오기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1923849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02FE5-AB42-C67C-2958-1D099798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78227E-7ED3-7493-D8A3-9F472D941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7355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CF4120-F78D-87F6-04A6-5C507E0A7215}"/>
              </a:ext>
            </a:extLst>
          </p:cNvPr>
          <p:cNvSpPr/>
          <p:nvPr/>
        </p:nvSpPr>
        <p:spPr>
          <a:xfrm>
            <a:off x="208338" y="124285"/>
            <a:ext cx="285403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LG </a:t>
            </a:r>
            <a:r>
              <a:rPr lang="ko-KR" altLang="en-US" sz="2100" b="1" dirty="0" err="1"/>
              <a:t>엑사원</a:t>
            </a:r>
            <a:endParaRPr lang="ko-KR" alt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3232602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3694731-2A20-46BE-8122-8FB98DABA6B9}"/>
              </a:ext>
            </a:extLst>
          </p:cNvPr>
          <p:cNvSpPr/>
          <p:nvPr/>
        </p:nvSpPr>
        <p:spPr>
          <a:xfrm>
            <a:off x="2092198" y="836762"/>
            <a:ext cx="9536209" cy="5822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894E8F-8B14-CDE9-B7BC-09577ECC6247}"/>
              </a:ext>
            </a:extLst>
          </p:cNvPr>
          <p:cNvSpPr/>
          <p:nvPr/>
        </p:nvSpPr>
        <p:spPr>
          <a:xfrm>
            <a:off x="208338" y="124285"/>
            <a:ext cx="285403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64</a:t>
            </a:r>
            <a:r>
              <a:rPr lang="ko-KR" altLang="en-US" sz="2100" b="1" dirty="0"/>
              <a:t>비트 </a:t>
            </a:r>
            <a:r>
              <a:rPr lang="en-US" altLang="ko-KR" sz="2100" b="1" dirty="0"/>
              <a:t>CPU</a:t>
            </a:r>
            <a:endParaRPr lang="ko-KR" altLang="en-US" sz="21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BA40205-58D2-1D06-AA0C-BBBEDBF3EBBD}"/>
              </a:ext>
            </a:extLst>
          </p:cNvPr>
          <p:cNvSpPr/>
          <p:nvPr/>
        </p:nvSpPr>
        <p:spPr>
          <a:xfrm>
            <a:off x="9893421" y="1026543"/>
            <a:ext cx="1269160" cy="54141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레지스터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6A46A2-CEF0-D50A-5630-E6F43E1226B2}"/>
              </a:ext>
            </a:extLst>
          </p:cNvPr>
          <p:cNvSpPr/>
          <p:nvPr/>
        </p:nvSpPr>
        <p:spPr>
          <a:xfrm>
            <a:off x="3455239" y="1026542"/>
            <a:ext cx="3333750" cy="54141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연산 장치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07D926-C3ED-5C2B-3BDE-47EA308FC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954" y="1176426"/>
            <a:ext cx="190500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4F8BF9-5846-08F4-4EE7-9D11E1B6894A}"/>
              </a:ext>
            </a:extLst>
          </p:cNvPr>
          <p:cNvSpPr txBox="1"/>
          <p:nvPr/>
        </p:nvSpPr>
        <p:spPr>
          <a:xfrm>
            <a:off x="9304614" y="930205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C74B2-8894-6C23-0A2D-9C065C40B400}"/>
              </a:ext>
            </a:extLst>
          </p:cNvPr>
          <p:cNvSpPr txBox="1"/>
          <p:nvPr/>
        </p:nvSpPr>
        <p:spPr>
          <a:xfrm>
            <a:off x="660318" y="937393"/>
            <a:ext cx="15865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/>
              <a:t>CPU </a:t>
            </a:r>
            <a:r>
              <a:rPr lang="ko-KR" altLang="en-US" sz="2300" b="1" dirty="0"/>
              <a:t>코어</a:t>
            </a:r>
            <a:endParaRPr lang="en-US" altLang="ko-KR" sz="2300" b="1" dirty="0"/>
          </a:p>
        </p:txBody>
      </p:sp>
    </p:spTree>
    <p:extLst>
      <p:ext uri="{BB962C8B-B14F-4D97-AF65-F5344CB8AC3E}">
        <p14:creationId xmlns:p14="http://schemas.microsoft.com/office/powerpoint/2010/main" val="20131584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9C840-614E-5B68-CDFE-D0291FDC8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5DC30C5-4ADE-27C7-C500-5C6666B9966F}"/>
              </a:ext>
            </a:extLst>
          </p:cNvPr>
          <p:cNvSpPr/>
          <p:nvPr/>
        </p:nvSpPr>
        <p:spPr>
          <a:xfrm>
            <a:off x="2092198" y="836762"/>
            <a:ext cx="9536209" cy="5822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DFB1E0-C8A2-EB12-EFD3-DC047ECAF843}"/>
              </a:ext>
            </a:extLst>
          </p:cNvPr>
          <p:cNvSpPr/>
          <p:nvPr/>
        </p:nvSpPr>
        <p:spPr>
          <a:xfrm>
            <a:off x="208338" y="124285"/>
            <a:ext cx="285403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64</a:t>
            </a:r>
            <a:r>
              <a:rPr lang="ko-KR" altLang="en-US" sz="2100" b="1" dirty="0"/>
              <a:t>비트 </a:t>
            </a:r>
            <a:r>
              <a:rPr lang="en-US" altLang="ko-KR" sz="2100" b="1" dirty="0"/>
              <a:t>CPU</a:t>
            </a:r>
            <a:endParaRPr lang="ko-KR" altLang="en-US" sz="21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67E831-5A12-F83C-E485-4DAF707C7E0A}"/>
              </a:ext>
            </a:extLst>
          </p:cNvPr>
          <p:cNvSpPr/>
          <p:nvPr/>
        </p:nvSpPr>
        <p:spPr>
          <a:xfrm>
            <a:off x="9893421" y="1026543"/>
            <a:ext cx="1269160" cy="54141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레지스터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5C3C77-FD62-BA0B-E16A-EDD68A4355AA}"/>
              </a:ext>
            </a:extLst>
          </p:cNvPr>
          <p:cNvSpPr/>
          <p:nvPr/>
        </p:nvSpPr>
        <p:spPr>
          <a:xfrm>
            <a:off x="3455239" y="1026542"/>
            <a:ext cx="3333750" cy="54141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연산 장치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0520CB-AC1D-8306-C5DD-CCDF7473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240" y="1176426"/>
            <a:ext cx="190500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48D8CB-CDE6-79A7-D29F-1D65387DB3D8}"/>
              </a:ext>
            </a:extLst>
          </p:cNvPr>
          <p:cNvSpPr txBox="1"/>
          <p:nvPr/>
        </p:nvSpPr>
        <p:spPr>
          <a:xfrm>
            <a:off x="8743900" y="930205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E39D49-E8C4-7AEB-F110-39E0AAEB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574" y="1173558"/>
            <a:ext cx="1905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ED7296-0C2D-9129-FEB7-C36249C82154}"/>
              </a:ext>
            </a:extLst>
          </p:cNvPr>
          <p:cNvSpPr txBox="1"/>
          <p:nvPr/>
        </p:nvSpPr>
        <p:spPr>
          <a:xfrm>
            <a:off x="9267234" y="927337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EE65F-2CA3-8CDC-933C-31DDD87D34F7}"/>
              </a:ext>
            </a:extLst>
          </p:cNvPr>
          <p:cNvSpPr txBox="1"/>
          <p:nvPr/>
        </p:nvSpPr>
        <p:spPr>
          <a:xfrm>
            <a:off x="660318" y="937393"/>
            <a:ext cx="15865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/>
              <a:t>CPU </a:t>
            </a:r>
            <a:r>
              <a:rPr lang="ko-KR" altLang="en-US" sz="2300" b="1" dirty="0"/>
              <a:t>코어</a:t>
            </a:r>
            <a:endParaRPr lang="en-US" altLang="ko-KR" sz="2300" b="1" dirty="0"/>
          </a:p>
        </p:txBody>
      </p:sp>
    </p:spTree>
    <p:extLst>
      <p:ext uri="{BB962C8B-B14F-4D97-AF65-F5344CB8AC3E}">
        <p14:creationId xmlns:p14="http://schemas.microsoft.com/office/powerpoint/2010/main" val="41610239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D1677-716B-D5E5-3EB3-C991856B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357372B-1B2B-EF76-3C62-FA224E5470CB}"/>
              </a:ext>
            </a:extLst>
          </p:cNvPr>
          <p:cNvSpPr/>
          <p:nvPr/>
        </p:nvSpPr>
        <p:spPr>
          <a:xfrm>
            <a:off x="2092198" y="836762"/>
            <a:ext cx="9536209" cy="5822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40C7AF-DDBB-2D82-2F45-2134FC6E7855}"/>
              </a:ext>
            </a:extLst>
          </p:cNvPr>
          <p:cNvSpPr/>
          <p:nvPr/>
        </p:nvSpPr>
        <p:spPr>
          <a:xfrm>
            <a:off x="208338" y="124285"/>
            <a:ext cx="285403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64</a:t>
            </a:r>
            <a:r>
              <a:rPr lang="ko-KR" altLang="en-US" sz="2100" b="1" dirty="0"/>
              <a:t>비트 </a:t>
            </a:r>
            <a:r>
              <a:rPr lang="en-US" altLang="ko-KR" sz="2100" b="1" dirty="0"/>
              <a:t>CPU</a:t>
            </a:r>
            <a:endParaRPr lang="ko-KR" altLang="en-US" sz="21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C6995C-2100-0F6A-05DD-016B4AE11BF3}"/>
              </a:ext>
            </a:extLst>
          </p:cNvPr>
          <p:cNvSpPr/>
          <p:nvPr/>
        </p:nvSpPr>
        <p:spPr>
          <a:xfrm>
            <a:off x="9893421" y="1026543"/>
            <a:ext cx="1269160" cy="54141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레지스터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F72DA6-C2B5-F327-2D0B-9F69318A6659}"/>
              </a:ext>
            </a:extLst>
          </p:cNvPr>
          <p:cNvSpPr/>
          <p:nvPr/>
        </p:nvSpPr>
        <p:spPr>
          <a:xfrm>
            <a:off x="3455239" y="1026542"/>
            <a:ext cx="3333750" cy="54141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연산 장치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11A2CC-DCDD-19C5-9ABE-8540F213F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240" y="1176426"/>
            <a:ext cx="190500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D1C600-F6FB-82B3-110B-85BAB233BE6D}"/>
              </a:ext>
            </a:extLst>
          </p:cNvPr>
          <p:cNvSpPr txBox="1"/>
          <p:nvPr/>
        </p:nvSpPr>
        <p:spPr>
          <a:xfrm>
            <a:off x="8743900" y="930205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D2B66C-584E-AB55-F340-06426B19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574" y="1173558"/>
            <a:ext cx="1905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1A389-E06D-DDBA-89A2-810757ACEB36}"/>
              </a:ext>
            </a:extLst>
          </p:cNvPr>
          <p:cNvSpPr txBox="1"/>
          <p:nvPr/>
        </p:nvSpPr>
        <p:spPr>
          <a:xfrm>
            <a:off x="9267234" y="927337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905E14-4833-DDBB-ED28-0A2900626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3" y="1173550"/>
            <a:ext cx="1905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6B19E1-A427-2492-EA62-ED6D00E2DF30}"/>
              </a:ext>
            </a:extLst>
          </p:cNvPr>
          <p:cNvSpPr txBox="1"/>
          <p:nvPr/>
        </p:nvSpPr>
        <p:spPr>
          <a:xfrm>
            <a:off x="8214813" y="927329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35B7B-DF7D-8FF9-F53D-6FBF219314B4}"/>
              </a:ext>
            </a:extLst>
          </p:cNvPr>
          <p:cNvSpPr txBox="1"/>
          <p:nvPr/>
        </p:nvSpPr>
        <p:spPr>
          <a:xfrm>
            <a:off x="660318" y="937393"/>
            <a:ext cx="15865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/>
              <a:t>CPU </a:t>
            </a:r>
            <a:r>
              <a:rPr lang="ko-KR" altLang="en-US" sz="2300" b="1" dirty="0"/>
              <a:t>코어</a:t>
            </a:r>
            <a:endParaRPr lang="en-US" altLang="ko-KR" sz="2300" b="1" dirty="0"/>
          </a:p>
        </p:txBody>
      </p:sp>
    </p:spTree>
    <p:extLst>
      <p:ext uri="{BB962C8B-B14F-4D97-AF65-F5344CB8AC3E}">
        <p14:creationId xmlns:p14="http://schemas.microsoft.com/office/powerpoint/2010/main" val="4223229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8AAE7-BE23-1785-60AD-972BB1939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1E3A5E8-3BD3-0C7C-6E44-DFE0774E425E}"/>
              </a:ext>
            </a:extLst>
          </p:cNvPr>
          <p:cNvSpPr/>
          <p:nvPr/>
        </p:nvSpPr>
        <p:spPr>
          <a:xfrm>
            <a:off x="2092198" y="836762"/>
            <a:ext cx="9536209" cy="5822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F0C505-E556-F14E-11EA-F312CF33A15E}"/>
              </a:ext>
            </a:extLst>
          </p:cNvPr>
          <p:cNvSpPr/>
          <p:nvPr/>
        </p:nvSpPr>
        <p:spPr>
          <a:xfrm>
            <a:off x="208338" y="124285"/>
            <a:ext cx="285403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64</a:t>
            </a:r>
            <a:r>
              <a:rPr lang="ko-KR" altLang="en-US" sz="2100" b="1" dirty="0"/>
              <a:t>비트 </a:t>
            </a:r>
            <a:r>
              <a:rPr lang="en-US" altLang="ko-KR" sz="2100" b="1" dirty="0"/>
              <a:t>CPU</a:t>
            </a:r>
            <a:endParaRPr lang="ko-KR" altLang="en-US" sz="21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023D15-0E90-0238-D856-ADB0C434475B}"/>
              </a:ext>
            </a:extLst>
          </p:cNvPr>
          <p:cNvSpPr/>
          <p:nvPr/>
        </p:nvSpPr>
        <p:spPr>
          <a:xfrm>
            <a:off x="9893421" y="1026543"/>
            <a:ext cx="1269160" cy="54141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레지스터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A8DA30-0672-78EA-D1AE-5E08933B0D81}"/>
              </a:ext>
            </a:extLst>
          </p:cNvPr>
          <p:cNvSpPr/>
          <p:nvPr/>
        </p:nvSpPr>
        <p:spPr>
          <a:xfrm>
            <a:off x="3455239" y="1026542"/>
            <a:ext cx="3333750" cy="54141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연산 장치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926868-2A16-AA44-0A05-FBE21D6E6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240" y="1176426"/>
            <a:ext cx="190500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3DAD62-9F43-5F0C-ED4B-B7D918BC66DC}"/>
              </a:ext>
            </a:extLst>
          </p:cNvPr>
          <p:cNvSpPr txBox="1"/>
          <p:nvPr/>
        </p:nvSpPr>
        <p:spPr>
          <a:xfrm>
            <a:off x="8743900" y="930205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63DD16-922A-014C-0ED4-8CA7F805A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574" y="1173558"/>
            <a:ext cx="1905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0888A-5E9E-4847-1E27-6D9E82BF01AF}"/>
              </a:ext>
            </a:extLst>
          </p:cNvPr>
          <p:cNvSpPr txBox="1"/>
          <p:nvPr/>
        </p:nvSpPr>
        <p:spPr>
          <a:xfrm>
            <a:off x="9267234" y="927337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A87F78-0831-B7AB-AE82-6DE205131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3" y="1173550"/>
            <a:ext cx="1905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6D739-B5D4-177C-13DD-9A5F1BF6E0B1}"/>
              </a:ext>
            </a:extLst>
          </p:cNvPr>
          <p:cNvSpPr txBox="1"/>
          <p:nvPr/>
        </p:nvSpPr>
        <p:spPr>
          <a:xfrm>
            <a:off x="8214813" y="927329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6F0EB2-6E3F-0F60-5CC8-A01BC5B17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817" y="1170680"/>
            <a:ext cx="1905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49A1D5-14CF-5457-58DE-B5C9442CB904}"/>
              </a:ext>
            </a:extLst>
          </p:cNvPr>
          <p:cNvSpPr txBox="1"/>
          <p:nvPr/>
        </p:nvSpPr>
        <p:spPr>
          <a:xfrm>
            <a:off x="7668477" y="924459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B1B11F-57D3-47B0-BEA9-ED5A5B88E1FA}"/>
              </a:ext>
            </a:extLst>
          </p:cNvPr>
          <p:cNvSpPr txBox="1"/>
          <p:nvPr/>
        </p:nvSpPr>
        <p:spPr>
          <a:xfrm>
            <a:off x="660318" y="937393"/>
            <a:ext cx="15865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/>
              <a:t>CPU </a:t>
            </a:r>
            <a:r>
              <a:rPr lang="ko-KR" altLang="en-US" sz="2300" b="1" dirty="0"/>
              <a:t>코어</a:t>
            </a:r>
            <a:endParaRPr lang="en-US" altLang="ko-KR" sz="2300" b="1" dirty="0"/>
          </a:p>
        </p:txBody>
      </p:sp>
    </p:spTree>
    <p:extLst>
      <p:ext uri="{BB962C8B-B14F-4D97-AF65-F5344CB8AC3E}">
        <p14:creationId xmlns:p14="http://schemas.microsoft.com/office/powerpoint/2010/main" val="41983725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40F70-D3E0-619F-3B52-7A10346FD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FBD9D13-9A33-E2A4-C17F-8711A7985ECB}"/>
              </a:ext>
            </a:extLst>
          </p:cNvPr>
          <p:cNvSpPr/>
          <p:nvPr/>
        </p:nvSpPr>
        <p:spPr>
          <a:xfrm>
            <a:off x="2092198" y="836762"/>
            <a:ext cx="9536209" cy="58228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014572-0BAB-33D1-FD67-D26154E4F00D}"/>
              </a:ext>
            </a:extLst>
          </p:cNvPr>
          <p:cNvSpPr/>
          <p:nvPr/>
        </p:nvSpPr>
        <p:spPr>
          <a:xfrm>
            <a:off x="208338" y="124285"/>
            <a:ext cx="285403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64</a:t>
            </a:r>
            <a:r>
              <a:rPr lang="ko-KR" altLang="en-US" sz="2100" b="1" dirty="0"/>
              <a:t>비트 </a:t>
            </a:r>
            <a:r>
              <a:rPr lang="en-US" altLang="ko-KR" sz="2100" b="1" dirty="0"/>
              <a:t>CPU</a:t>
            </a:r>
            <a:endParaRPr lang="ko-KR" altLang="en-US" sz="21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B54A07-62CD-CCD0-2D76-52828780E65A}"/>
              </a:ext>
            </a:extLst>
          </p:cNvPr>
          <p:cNvSpPr/>
          <p:nvPr/>
        </p:nvSpPr>
        <p:spPr>
          <a:xfrm>
            <a:off x="9893421" y="1026543"/>
            <a:ext cx="1269160" cy="54141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레지스터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EDECA7-B857-7408-9DD5-1F9B83119DCC}"/>
              </a:ext>
            </a:extLst>
          </p:cNvPr>
          <p:cNvSpPr/>
          <p:nvPr/>
        </p:nvSpPr>
        <p:spPr>
          <a:xfrm>
            <a:off x="3455239" y="1026542"/>
            <a:ext cx="3333750" cy="54141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연산 장치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60A754-D1EF-242D-2D95-1CAEB9C5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240" y="1176426"/>
            <a:ext cx="190500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0166A8-03A7-5ED0-F2CB-FF79CFC2F7DC}"/>
              </a:ext>
            </a:extLst>
          </p:cNvPr>
          <p:cNvSpPr txBox="1"/>
          <p:nvPr/>
        </p:nvSpPr>
        <p:spPr>
          <a:xfrm>
            <a:off x="8743900" y="930205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7D91BB-D0FF-49A7-4EF9-F01219CAA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574" y="1173558"/>
            <a:ext cx="1905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286EAD-688C-B93F-D501-09A5D8A571DD}"/>
              </a:ext>
            </a:extLst>
          </p:cNvPr>
          <p:cNvSpPr txBox="1"/>
          <p:nvPr/>
        </p:nvSpPr>
        <p:spPr>
          <a:xfrm>
            <a:off x="9267234" y="927337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4CF05-BC55-2A69-C1DD-04CABB0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53" y="1173550"/>
            <a:ext cx="1905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84106-B5AC-F554-B9AC-EF5A66A18E25}"/>
              </a:ext>
            </a:extLst>
          </p:cNvPr>
          <p:cNvSpPr txBox="1"/>
          <p:nvPr/>
        </p:nvSpPr>
        <p:spPr>
          <a:xfrm>
            <a:off x="8214813" y="927329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2BA6AC-A7D1-E90A-23F0-F64DCDA0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817" y="1170680"/>
            <a:ext cx="1905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F48FD8-6A65-F1B3-6F2F-FA98724BE3E2}"/>
              </a:ext>
            </a:extLst>
          </p:cNvPr>
          <p:cNvSpPr txBox="1"/>
          <p:nvPr/>
        </p:nvSpPr>
        <p:spPr>
          <a:xfrm>
            <a:off x="7668477" y="924459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7A86F1-76E5-BFF7-987B-D8EAF2A3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093" y="1167809"/>
            <a:ext cx="190500" cy="5143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D3C469-D089-2E29-7A6C-4655373937B3}"/>
              </a:ext>
            </a:extLst>
          </p:cNvPr>
          <p:cNvSpPr txBox="1"/>
          <p:nvPr/>
        </p:nvSpPr>
        <p:spPr>
          <a:xfrm>
            <a:off x="7061753" y="921588"/>
            <a:ext cx="639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64 bit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2AE4F3-309D-9B4F-683B-FAAF24825D8B}"/>
              </a:ext>
            </a:extLst>
          </p:cNvPr>
          <p:cNvSpPr txBox="1"/>
          <p:nvPr/>
        </p:nvSpPr>
        <p:spPr>
          <a:xfrm>
            <a:off x="660318" y="937393"/>
            <a:ext cx="15865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/>
              <a:t>CPU </a:t>
            </a:r>
            <a:r>
              <a:rPr lang="ko-KR" altLang="en-US" sz="2300" b="1" dirty="0"/>
              <a:t>코어</a:t>
            </a:r>
            <a:endParaRPr lang="en-US" altLang="ko-KR" sz="2300" b="1" dirty="0"/>
          </a:p>
        </p:txBody>
      </p:sp>
    </p:spTree>
    <p:extLst>
      <p:ext uri="{BB962C8B-B14F-4D97-AF65-F5344CB8AC3E}">
        <p14:creationId xmlns:p14="http://schemas.microsoft.com/office/powerpoint/2010/main" val="25679098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A2FFD-3293-2106-222E-5F5E7A50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07C4C70-7DF3-D1F2-5C29-2A1D0E4B6B9A}"/>
              </a:ext>
            </a:extLst>
          </p:cNvPr>
          <p:cNvSpPr/>
          <p:nvPr/>
        </p:nvSpPr>
        <p:spPr>
          <a:xfrm>
            <a:off x="1091535" y="2087593"/>
            <a:ext cx="2341778" cy="37538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98271-C007-D0FA-3888-EBFC3AD482EC}"/>
              </a:ext>
            </a:extLst>
          </p:cNvPr>
          <p:cNvSpPr/>
          <p:nvPr/>
        </p:nvSpPr>
        <p:spPr>
          <a:xfrm>
            <a:off x="1301729" y="2251493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C6EFC9-7C1C-03BA-D4EB-65EEAE607D19}"/>
              </a:ext>
            </a:extLst>
          </p:cNvPr>
          <p:cNvSpPr/>
          <p:nvPr/>
        </p:nvSpPr>
        <p:spPr>
          <a:xfrm>
            <a:off x="2388155" y="2243057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CE25C-282E-7AD1-1C28-8CBBA2D5374A}"/>
              </a:ext>
            </a:extLst>
          </p:cNvPr>
          <p:cNvSpPr txBox="1"/>
          <p:nvPr/>
        </p:nvSpPr>
        <p:spPr>
          <a:xfrm>
            <a:off x="1652823" y="1559367"/>
            <a:ext cx="9599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CPU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5E1963-DBD0-8804-7A14-41A698ADD109}"/>
              </a:ext>
            </a:extLst>
          </p:cNvPr>
          <p:cNvSpPr/>
          <p:nvPr/>
        </p:nvSpPr>
        <p:spPr>
          <a:xfrm>
            <a:off x="1301729" y="3096880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49414F-80EA-8DA9-545C-76400BC9292E}"/>
              </a:ext>
            </a:extLst>
          </p:cNvPr>
          <p:cNvSpPr/>
          <p:nvPr/>
        </p:nvSpPr>
        <p:spPr>
          <a:xfrm>
            <a:off x="2410875" y="3096880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D46888-C553-1BBA-AB77-87CC154C6469}"/>
              </a:ext>
            </a:extLst>
          </p:cNvPr>
          <p:cNvSpPr/>
          <p:nvPr/>
        </p:nvSpPr>
        <p:spPr>
          <a:xfrm>
            <a:off x="1284263" y="3981087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0CF8AB-8F3D-31C2-9C7E-BD1A7051A546}"/>
              </a:ext>
            </a:extLst>
          </p:cNvPr>
          <p:cNvSpPr/>
          <p:nvPr/>
        </p:nvSpPr>
        <p:spPr>
          <a:xfrm>
            <a:off x="2410875" y="3985399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02BC67-FAB7-AC26-6620-40779D413CEA}"/>
              </a:ext>
            </a:extLst>
          </p:cNvPr>
          <p:cNvSpPr/>
          <p:nvPr/>
        </p:nvSpPr>
        <p:spPr>
          <a:xfrm>
            <a:off x="1284263" y="4869611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95EDD2-48D5-CA0A-0394-C3034114DE3C}"/>
              </a:ext>
            </a:extLst>
          </p:cNvPr>
          <p:cNvSpPr/>
          <p:nvPr/>
        </p:nvSpPr>
        <p:spPr>
          <a:xfrm>
            <a:off x="2421144" y="4873925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71B3A2-E8FF-AA93-D4A5-3421C5277633}"/>
              </a:ext>
            </a:extLst>
          </p:cNvPr>
          <p:cNvSpPr/>
          <p:nvPr/>
        </p:nvSpPr>
        <p:spPr>
          <a:xfrm>
            <a:off x="208338" y="124285"/>
            <a:ext cx="285403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Core</a:t>
            </a:r>
            <a:endParaRPr lang="ko-KR" altLang="en-US" sz="2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78C9E-DF98-B9CF-2B25-E5209CBD6CF9}"/>
              </a:ext>
            </a:extLst>
          </p:cNvPr>
          <p:cNvSpPr txBox="1"/>
          <p:nvPr/>
        </p:nvSpPr>
        <p:spPr>
          <a:xfrm>
            <a:off x="3537487" y="3741387"/>
            <a:ext cx="14115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/>
              <a:t>코어</a:t>
            </a:r>
            <a:r>
              <a:rPr lang="en-US" altLang="ko-KR" sz="2300" dirty="0"/>
              <a:t> 8</a:t>
            </a:r>
            <a:r>
              <a:rPr lang="ko-KR" altLang="en-US" sz="2300" dirty="0"/>
              <a:t>개</a:t>
            </a:r>
            <a:endParaRPr lang="en-US" altLang="ko-KR" sz="2300" dirty="0"/>
          </a:p>
        </p:txBody>
      </p:sp>
    </p:spTree>
    <p:extLst>
      <p:ext uri="{BB962C8B-B14F-4D97-AF65-F5344CB8AC3E}">
        <p14:creationId xmlns:p14="http://schemas.microsoft.com/office/powerpoint/2010/main" val="41031760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A1EC3-935E-A596-9CD6-8FA32C059605}"/>
              </a:ext>
            </a:extLst>
          </p:cNvPr>
          <p:cNvSpPr/>
          <p:nvPr/>
        </p:nvSpPr>
        <p:spPr>
          <a:xfrm>
            <a:off x="208338" y="124285"/>
            <a:ext cx="2854039" cy="4130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b="1" dirty="0"/>
              <a:t>Core</a:t>
            </a:r>
            <a:endParaRPr lang="ko-KR" altLang="en-US" sz="21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B1718E-A882-1B5A-AAAB-6590A3680AC6}"/>
              </a:ext>
            </a:extLst>
          </p:cNvPr>
          <p:cNvSpPr/>
          <p:nvPr/>
        </p:nvSpPr>
        <p:spPr>
          <a:xfrm>
            <a:off x="7098398" y="1985546"/>
            <a:ext cx="2341778" cy="38358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ECB2E-BEAA-8006-D7F6-AE9CB9832C6C}"/>
              </a:ext>
            </a:extLst>
          </p:cNvPr>
          <p:cNvSpPr txBox="1"/>
          <p:nvPr/>
        </p:nvSpPr>
        <p:spPr>
          <a:xfrm>
            <a:off x="7541788" y="1477417"/>
            <a:ext cx="9599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GPU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30C12-8E93-53B9-C52F-4BCD214A3554}"/>
              </a:ext>
            </a:extLst>
          </p:cNvPr>
          <p:cNvSpPr txBox="1"/>
          <p:nvPr/>
        </p:nvSpPr>
        <p:spPr>
          <a:xfrm>
            <a:off x="9530371" y="3457177"/>
            <a:ext cx="211749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코어</a:t>
            </a:r>
            <a:r>
              <a:rPr lang="en-US" altLang="ko-KR" sz="2300" dirty="0"/>
              <a:t> 3,000 </a:t>
            </a:r>
            <a:r>
              <a:rPr lang="ko-KR" altLang="en-US" sz="2300" dirty="0"/>
              <a:t>개</a:t>
            </a:r>
            <a:endParaRPr lang="en-US" altLang="ko-KR" sz="23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C3EF11B-7939-2D4D-7B55-13A3135C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55" y="2087593"/>
            <a:ext cx="2183505" cy="3665448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3FDF8E0-3F5C-14F1-584C-135F8A7DAB79}"/>
              </a:ext>
            </a:extLst>
          </p:cNvPr>
          <p:cNvSpPr/>
          <p:nvPr/>
        </p:nvSpPr>
        <p:spPr>
          <a:xfrm>
            <a:off x="1091535" y="2087593"/>
            <a:ext cx="2341778" cy="37538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BD158B5-6AC1-A2D0-2D00-B792DCFD2630}"/>
              </a:ext>
            </a:extLst>
          </p:cNvPr>
          <p:cNvSpPr/>
          <p:nvPr/>
        </p:nvSpPr>
        <p:spPr>
          <a:xfrm>
            <a:off x="1301729" y="2251493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D9C7D1-2717-AD7E-4B50-2D3A902310B4}"/>
              </a:ext>
            </a:extLst>
          </p:cNvPr>
          <p:cNvSpPr/>
          <p:nvPr/>
        </p:nvSpPr>
        <p:spPr>
          <a:xfrm>
            <a:off x="2388155" y="2243057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E6885D-C85C-C7BD-D7E9-08B1F63F38A4}"/>
              </a:ext>
            </a:extLst>
          </p:cNvPr>
          <p:cNvSpPr txBox="1"/>
          <p:nvPr/>
        </p:nvSpPr>
        <p:spPr>
          <a:xfrm>
            <a:off x="1652823" y="1559367"/>
            <a:ext cx="95995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/>
              <a:t>CPU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28D2E7-55F8-EDAB-1705-661B021CD407}"/>
              </a:ext>
            </a:extLst>
          </p:cNvPr>
          <p:cNvSpPr/>
          <p:nvPr/>
        </p:nvSpPr>
        <p:spPr>
          <a:xfrm>
            <a:off x="1301729" y="3096880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96BD1D8-C152-5535-292A-98CEFB713FD4}"/>
              </a:ext>
            </a:extLst>
          </p:cNvPr>
          <p:cNvSpPr/>
          <p:nvPr/>
        </p:nvSpPr>
        <p:spPr>
          <a:xfrm>
            <a:off x="2410875" y="3096880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1C2C55-032F-FBF5-C3EB-5888B75A4AF6}"/>
              </a:ext>
            </a:extLst>
          </p:cNvPr>
          <p:cNvSpPr/>
          <p:nvPr/>
        </p:nvSpPr>
        <p:spPr>
          <a:xfrm>
            <a:off x="1284263" y="3981087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98B86A-1C64-6982-83A7-346D36B286AE}"/>
              </a:ext>
            </a:extLst>
          </p:cNvPr>
          <p:cNvSpPr/>
          <p:nvPr/>
        </p:nvSpPr>
        <p:spPr>
          <a:xfrm>
            <a:off x="2410875" y="3985399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08E268D-D0AB-C14F-DFB4-584F91908E4B}"/>
              </a:ext>
            </a:extLst>
          </p:cNvPr>
          <p:cNvSpPr/>
          <p:nvPr/>
        </p:nvSpPr>
        <p:spPr>
          <a:xfrm>
            <a:off x="1284263" y="4869611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83E3F9-6FA9-4790-99A5-E356D6A459DF}"/>
              </a:ext>
            </a:extLst>
          </p:cNvPr>
          <p:cNvSpPr/>
          <p:nvPr/>
        </p:nvSpPr>
        <p:spPr>
          <a:xfrm>
            <a:off x="2421144" y="4873925"/>
            <a:ext cx="702188" cy="65560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Core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9BF053-FA74-D623-E62E-6A90988BE922}"/>
              </a:ext>
            </a:extLst>
          </p:cNvPr>
          <p:cNvSpPr txBox="1"/>
          <p:nvPr/>
        </p:nvSpPr>
        <p:spPr>
          <a:xfrm>
            <a:off x="3537487" y="3741387"/>
            <a:ext cx="141157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/>
              <a:t>코어</a:t>
            </a:r>
            <a:r>
              <a:rPr lang="en-US" altLang="ko-KR" sz="2300" dirty="0"/>
              <a:t> 8</a:t>
            </a:r>
            <a:r>
              <a:rPr lang="ko-KR" altLang="en-US" sz="2300" dirty="0"/>
              <a:t>개</a:t>
            </a:r>
            <a:endParaRPr lang="en-US" altLang="ko-KR" sz="2300" dirty="0"/>
          </a:p>
        </p:txBody>
      </p:sp>
    </p:spTree>
    <p:extLst>
      <p:ext uri="{BB962C8B-B14F-4D97-AF65-F5344CB8AC3E}">
        <p14:creationId xmlns:p14="http://schemas.microsoft.com/office/powerpoint/2010/main" val="490554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703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3432</TotalTime>
  <Words>1419</Words>
  <Application>Microsoft Office PowerPoint</Application>
  <PresentationFormat>와이드스크린</PresentationFormat>
  <Paragraphs>409</Paragraphs>
  <Slides>117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 j</dc:creator>
  <cp:lastModifiedBy>Administrator</cp:lastModifiedBy>
  <cp:revision>40</cp:revision>
  <dcterms:created xsi:type="dcterms:W3CDTF">2024-05-09T15:52:28Z</dcterms:created>
  <dcterms:modified xsi:type="dcterms:W3CDTF">2025-06-25T18:50:05Z</dcterms:modified>
</cp:coreProperties>
</file>